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3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0"/>
  </p:handoutMasterIdLst>
  <p:sldIdLst>
    <p:sldId id="274" r:id="rId2"/>
    <p:sldId id="256" r:id="rId3"/>
    <p:sldId id="278" r:id="rId4"/>
    <p:sldId id="393" r:id="rId5"/>
    <p:sldId id="394" r:id="rId6"/>
    <p:sldId id="395" r:id="rId7"/>
    <p:sldId id="279" r:id="rId8"/>
    <p:sldId id="287" r:id="rId9"/>
    <p:sldId id="259" r:id="rId10"/>
    <p:sldId id="466" r:id="rId11"/>
    <p:sldId id="469" r:id="rId12"/>
    <p:sldId id="471" r:id="rId13"/>
    <p:sldId id="392" r:id="rId14"/>
    <p:sldId id="276" r:id="rId15"/>
    <p:sldId id="338" r:id="rId16"/>
    <p:sldId id="332" r:id="rId17"/>
    <p:sldId id="351" r:id="rId18"/>
    <p:sldId id="352" r:id="rId19"/>
    <p:sldId id="343" r:id="rId20"/>
    <p:sldId id="349" r:id="rId21"/>
    <p:sldId id="348" r:id="rId22"/>
    <p:sldId id="345" r:id="rId23"/>
    <p:sldId id="284" r:id="rId24"/>
    <p:sldId id="327" r:id="rId25"/>
    <p:sldId id="311" r:id="rId26"/>
    <p:sldId id="307" r:id="rId27"/>
    <p:sldId id="310" r:id="rId28"/>
    <p:sldId id="309" r:id="rId29"/>
    <p:sldId id="308" r:id="rId30"/>
    <p:sldId id="325" r:id="rId31"/>
    <p:sldId id="321" r:id="rId32"/>
    <p:sldId id="313" r:id="rId33"/>
    <p:sldId id="314" r:id="rId34"/>
    <p:sldId id="315" r:id="rId35"/>
    <p:sldId id="316" r:id="rId36"/>
    <p:sldId id="317" r:id="rId37"/>
    <p:sldId id="319" r:id="rId38"/>
    <p:sldId id="322" r:id="rId39"/>
    <p:sldId id="320" r:id="rId40"/>
    <p:sldId id="323" r:id="rId41"/>
    <p:sldId id="324" r:id="rId42"/>
    <p:sldId id="326" r:id="rId43"/>
    <p:sldId id="333" r:id="rId44"/>
    <p:sldId id="340" r:id="rId45"/>
    <p:sldId id="341" r:id="rId46"/>
    <p:sldId id="342" r:id="rId47"/>
    <p:sldId id="389" r:id="rId48"/>
    <p:sldId id="275" r:id="rId49"/>
    <p:sldId id="262" r:id="rId50"/>
    <p:sldId id="293" r:id="rId51"/>
    <p:sldId id="300" r:id="rId52"/>
    <p:sldId id="334" r:id="rId53"/>
    <p:sldId id="346" r:id="rId54"/>
    <p:sldId id="347" r:id="rId55"/>
    <p:sldId id="350" r:id="rId56"/>
    <p:sldId id="355" r:id="rId57"/>
    <p:sldId id="357" r:id="rId58"/>
    <p:sldId id="353" r:id="rId59"/>
    <p:sldId id="354" r:id="rId60"/>
    <p:sldId id="328" r:id="rId61"/>
    <p:sldId id="360" r:id="rId62"/>
    <p:sldId id="365" r:id="rId63"/>
    <p:sldId id="367" r:id="rId64"/>
    <p:sldId id="364" r:id="rId65"/>
    <p:sldId id="361" r:id="rId66"/>
    <p:sldId id="362" r:id="rId67"/>
    <p:sldId id="363" r:id="rId68"/>
    <p:sldId id="370" r:id="rId69"/>
    <p:sldId id="369" r:id="rId70"/>
    <p:sldId id="335" r:id="rId71"/>
    <p:sldId id="303" r:id="rId72"/>
    <p:sldId id="304" r:id="rId73"/>
    <p:sldId id="305" r:id="rId74"/>
    <p:sldId id="306" r:id="rId75"/>
    <p:sldId id="373" r:id="rId76"/>
    <p:sldId id="377" r:id="rId77"/>
    <p:sldId id="374" r:id="rId78"/>
    <p:sldId id="375" r:id="rId79"/>
    <p:sldId id="336" r:id="rId80"/>
    <p:sldId id="379" r:id="rId81"/>
    <p:sldId id="376" r:id="rId82"/>
    <p:sldId id="380" r:id="rId83"/>
    <p:sldId id="378" r:id="rId84"/>
    <p:sldId id="337" r:id="rId85"/>
    <p:sldId id="329" r:id="rId86"/>
    <p:sldId id="382" r:id="rId87"/>
    <p:sldId id="381" r:id="rId88"/>
    <p:sldId id="383" r:id="rId89"/>
    <p:sldId id="384" r:id="rId90"/>
    <p:sldId id="385" r:id="rId91"/>
    <p:sldId id="386" r:id="rId92"/>
    <p:sldId id="387" r:id="rId93"/>
    <p:sldId id="388" r:id="rId94"/>
    <p:sldId id="371" r:id="rId95"/>
    <p:sldId id="359" r:id="rId96"/>
    <p:sldId id="358" r:id="rId97"/>
    <p:sldId id="368" r:id="rId98"/>
    <p:sldId id="396" r:id="rId99"/>
    <p:sldId id="397" r:id="rId100"/>
    <p:sldId id="398" r:id="rId101"/>
    <p:sldId id="475" r:id="rId102"/>
    <p:sldId id="399" r:id="rId103"/>
    <p:sldId id="473" r:id="rId104"/>
    <p:sldId id="405" r:id="rId105"/>
    <p:sldId id="406" r:id="rId106"/>
    <p:sldId id="408" r:id="rId107"/>
    <p:sldId id="409" r:id="rId108"/>
    <p:sldId id="410" r:id="rId109"/>
    <p:sldId id="411" r:id="rId110"/>
    <p:sldId id="412" r:id="rId111"/>
    <p:sldId id="413" r:id="rId112"/>
    <p:sldId id="414" r:id="rId113"/>
    <p:sldId id="415" r:id="rId114"/>
    <p:sldId id="416" r:id="rId115"/>
    <p:sldId id="417" r:id="rId116"/>
    <p:sldId id="418" r:id="rId117"/>
    <p:sldId id="419" r:id="rId118"/>
    <p:sldId id="420" r:id="rId119"/>
    <p:sldId id="421" r:id="rId120"/>
    <p:sldId id="422" r:id="rId121"/>
    <p:sldId id="423" r:id="rId122"/>
    <p:sldId id="424" r:id="rId123"/>
    <p:sldId id="425" r:id="rId124"/>
    <p:sldId id="426" r:id="rId125"/>
    <p:sldId id="427" r:id="rId126"/>
    <p:sldId id="428" r:id="rId127"/>
    <p:sldId id="429" r:id="rId128"/>
    <p:sldId id="430" r:id="rId129"/>
    <p:sldId id="431" r:id="rId130"/>
    <p:sldId id="432" r:id="rId131"/>
    <p:sldId id="433" r:id="rId132"/>
    <p:sldId id="434" r:id="rId133"/>
    <p:sldId id="435" r:id="rId134"/>
    <p:sldId id="436" r:id="rId135"/>
    <p:sldId id="437" r:id="rId136"/>
    <p:sldId id="438" r:id="rId137"/>
    <p:sldId id="439" r:id="rId138"/>
    <p:sldId id="440" r:id="rId139"/>
    <p:sldId id="441" r:id="rId140"/>
    <p:sldId id="442" r:id="rId141"/>
    <p:sldId id="443" r:id="rId142"/>
    <p:sldId id="444" r:id="rId143"/>
    <p:sldId id="445" r:id="rId144"/>
    <p:sldId id="446" r:id="rId145"/>
    <p:sldId id="447" r:id="rId146"/>
    <p:sldId id="448" r:id="rId147"/>
    <p:sldId id="449" r:id="rId148"/>
    <p:sldId id="450" r:id="rId149"/>
    <p:sldId id="451" r:id="rId150"/>
    <p:sldId id="452" r:id="rId151"/>
    <p:sldId id="453" r:id="rId152"/>
    <p:sldId id="454" r:id="rId153"/>
    <p:sldId id="455" r:id="rId154"/>
    <p:sldId id="456" r:id="rId155"/>
    <p:sldId id="457" r:id="rId156"/>
    <p:sldId id="458" r:id="rId157"/>
    <p:sldId id="459" r:id="rId158"/>
    <p:sldId id="460" r:id="rId159"/>
    <p:sldId id="461" r:id="rId160"/>
    <p:sldId id="462" r:id="rId161"/>
    <p:sldId id="463" r:id="rId162"/>
    <p:sldId id="464" r:id="rId163"/>
    <p:sldId id="465" r:id="rId164"/>
    <p:sldId id="474" r:id="rId165"/>
    <p:sldId id="297" r:id="rId166"/>
    <p:sldId id="298" r:id="rId167"/>
    <p:sldId id="390" r:id="rId168"/>
    <p:sldId id="391" r:id="rId1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1. 개요" id="{B952000E-5F24-4E6E-A109-4AC04DB1745E}">
          <p14:sldIdLst>
            <p14:sldId id="278"/>
            <p14:sldId id="393"/>
            <p14:sldId id="394"/>
            <p14:sldId id="395"/>
            <p14:sldId id="279"/>
            <p14:sldId id="287"/>
            <p14:sldId id="259"/>
            <p14:sldId id="466"/>
            <p14:sldId id="469"/>
            <p14:sldId id="471"/>
            <p14:sldId id="392"/>
          </p14:sldIdLst>
        </p14:section>
        <p14:section name="2. 사이트 구조도" id="{712471C8-3D17-493C-AA60-518ED7B8A878}">
          <p14:sldIdLst>
            <p14:sldId id="276"/>
            <p14:sldId id="338"/>
          </p14:sldIdLst>
        </p14:section>
        <p14:section name="3. 요구사항 정의서" id="{C81828DB-0279-4FF0-8400-AA893CBBF74E}">
          <p14:sldIdLst>
            <p14:sldId id="332"/>
            <p14:sldId id="351"/>
            <p14:sldId id="352"/>
            <p14:sldId id="343"/>
            <p14:sldId id="349"/>
            <p14:sldId id="348"/>
            <p14:sldId id="345"/>
            <p14:sldId id="284"/>
          </p14:sldIdLst>
        </p14:section>
        <p14:section name="1) 메인페이지" id="{40A82DFD-50DA-4275-97F9-0301FED61576}">
          <p14:sldIdLst>
            <p14:sldId id="327"/>
            <p14:sldId id="311"/>
            <p14:sldId id="307"/>
            <p14:sldId id="310"/>
            <p14:sldId id="309"/>
            <p14:sldId id="308"/>
            <p14:sldId id="325"/>
            <p14:sldId id="321"/>
            <p14:sldId id="313"/>
          </p14:sldIdLst>
        </p14:section>
        <p14:section name="2) 로그인 페이지" id="{3EEE3080-8C5E-44E0-8E99-0F7006976199}">
          <p14:sldIdLst>
            <p14:sldId id="314"/>
            <p14:sldId id="315"/>
            <p14:sldId id="316"/>
            <p14:sldId id="317"/>
            <p14:sldId id="319"/>
          </p14:sldIdLst>
        </p14:section>
        <p14:section name="3) 회원가입 페이지" id="{5BDD5A57-6EC1-4F85-BBCC-918E19721FE7}">
          <p14:sldIdLst>
            <p14:sldId id="322"/>
            <p14:sldId id="320"/>
            <p14:sldId id="323"/>
            <p14:sldId id="324"/>
            <p14:sldId id="326"/>
          </p14:sldIdLst>
        </p14:section>
        <p14:section name="4) 마이페이지" id="{8844F19F-7317-461C-8163-45B2164DB9B0}">
          <p14:sldIdLst>
            <p14:sldId id="333"/>
            <p14:sldId id="340"/>
            <p14:sldId id="341"/>
            <p14:sldId id="342"/>
            <p14:sldId id="389"/>
          </p14:sldIdLst>
        </p14:section>
        <p14:section name="5) 통합 검색 기능" id="{B8315FD6-B095-4482-90B8-72D0E914CF6C}">
          <p14:sldIdLst>
            <p14:sldId id="275"/>
            <p14:sldId id="262"/>
            <p14:sldId id="293"/>
            <p14:sldId id="300"/>
          </p14:sldIdLst>
        </p14:section>
        <p14:section name="6) 수강 관리 시스템" id="{B5797395-1938-4669-B18D-3DE66BDFD222}">
          <p14:sldIdLst>
            <p14:sldId id="334"/>
            <p14:sldId id="346"/>
            <p14:sldId id="347"/>
            <p14:sldId id="350"/>
            <p14:sldId id="355"/>
            <p14:sldId id="357"/>
            <p14:sldId id="353"/>
            <p14:sldId id="354"/>
          </p14:sldIdLst>
        </p14:section>
        <p14:section name="7) 시설 예약 시스템" id="{700398E4-A961-46D6-9C2D-842AA5C43599}">
          <p14:sldIdLst>
            <p14:sldId id="328"/>
            <p14:sldId id="360"/>
            <p14:sldId id="365"/>
            <p14:sldId id="367"/>
            <p14:sldId id="364"/>
            <p14:sldId id="361"/>
            <p14:sldId id="362"/>
            <p14:sldId id="363"/>
            <p14:sldId id="370"/>
            <p14:sldId id="369"/>
          </p14:sldIdLst>
        </p14:section>
        <p14:section name="8) 동아리 게시판" id="{8564AC70-2628-4F21-B754-AE08D8134F6F}">
          <p14:sldIdLst>
            <p14:sldId id="335"/>
            <p14:sldId id="303"/>
            <p14:sldId id="304"/>
            <p14:sldId id="305"/>
            <p14:sldId id="306"/>
            <p14:sldId id="373"/>
            <p14:sldId id="377"/>
            <p14:sldId id="374"/>
            <p14:sldId id="375"/>
          </p14:sldIdLst>
        </p14:section>
        <p14:section name="9) 안내 게시판" id="{2A79D47C-464A-49E3-810D-73DF847BD48B}">
          <p14:sldIdLst>
            <p14:sldId id="336"/>
            <p14:sldId id="379"/>
            <p14:sldId id="376"/>
            <p14:sldId id="380"/>
            <p14:sldId id="378"/>
          </p14:sldIdLst>
        </p14:section>
        <p14:section name="10) 관리자 페이지" id="{9546838A-F14F-4DC3-9325-3E25322C0E3A}">
          <p14:sldIdLst>
            <p14:sldId id="337"/>
            <p14:sldId id="329"/>
            <p14:sldId id="382"/>
            <p14:sldId id="381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5. DB 관계도" id="{F1F1B620-58CC-4262-9A4C-8D556D0E02E2}">
          <p14:sldIdLst>
            <p14:sldId id="371"/>
            <p14:sldId id="359"/>
            <p14:sldId id="358"/>
            <p14:sldId id="368"/>
          </p14:sldIdLst>
        </p14:section>
        <p14:section name="6. 구현" id="{07A9C289-0541-4AAA-827E-E11AA27E5989}">
          <p14:sldIdLst>
            <p14:sldId id="396"/>
            <p14:sldId id="397"/>
            <p14:sldId id="398"/>
            <p14:sldId id="475"/>
            <p14:sldId id="399"/>
            <p14:sldId id="473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6. QnA" id="{0A9151A7-1FDD-4606-B7F8-A63B772563CC}">
          <p14:sldIdLst>
            <p14:sldId id="474"/>
            <p14:sldId id="297"/>
            <p14:sldId id="298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영채" initials="김영" lastIdx="5" clrIdx="0">
    <p:extLst>
      <p:ext uri="{19B8F6BF-5375-455C-9EA6-DF929625EA0E}">
        <p15:presenceInfo xmlns:p15="http://schemas.microsoft.com/office/powerpoint/2012/main" userId="29b38b7b161994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6495ED"/>
    <a:srgbClr val="0194E7"/>
    <a:srgbClr val="FDF54F"/>
    <a:srgbClr val="59D3F5"/>
    <a:srgbClr val="0D509E"/>
    <a:srgbClr val="F5C437"/>
    <a:srgbClr val="E4BF32"/>
    <a:srgbClr val="F9C04D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90FFA-A069-4C39-B6C7-2FFD4893ED2B}" v="40" dt="2022-10-06T10:48:43.992"/>
    <p1510:client id="{3F9D5448-52B1-4ECC-A262-30E6DC866DCC}" v="12" dt="2022-10-07T02:03:56.524"/>
    <p1510:client id="{41FD77F9-FFAF-4A84-9815-2BA7575520A2}" v="32" dt="2022-10-07T00:23:50.508"/>
    <p1510:client id="{46A6CB17-188C-4240-BF62-1FEE1684AD60}" v="422" dt="2022-10-07T01:02:48.989"/>
    <p1510:client id="{7D5118F0-8CD8-4FCB-A678-807EEAF80BC9}" v="1795" dt="2022-10-06T10:44:55.284"/>
    <p1510:client id="{8FF37BB8-6883-4D87-A747-2BD15259CC2A}" v="321" dt="2022-10-06T11:12:22.122"/>
    <p1510:client id="{A060171A-85F7-4282-AE6E-57C380694F6D}" v="16" dt="2022-10-07T00:38:33.262"/>
    <p1510:client id="{A33B70A8-F4E9-4A75-A1B0-9069AF2948BF}" v="339" dt="2022-10-07T02:00:26.410"/>
    <p1510:client id="{ADF1B627-9243-496D-9D3D-134AF1BE9EBB}" v="7" dt="2022-10-07T02:19:25.961"/>
    <p1510:client id="{D94AC949-5731-4ACD-AE42-476EC69859DD}" v="12" dt="2022-10-07T00:28:39.251"/>
    <p1510:client id="{E767D7F5-5B9E-4468-8F50-9D27AD82E23B}" v="161" dt="2022-10-07T01:32:31.530"/>
    <p1510:client id="{FBAE34F2-5118-450F-83C8-3BA768AD1BB8}" v="210" dt="2022-10-07T01:14:07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commentAuthors" Target="commentAuthors.xml"/><Relationship Id="rId176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4:19:58.531" idx="2">
    <p:pos x="7475" y="847"/>
    <p:text>https://velog.io/@iepppop/javascript-%EB%AC%B4%ED%95%9C-%EC%8A%AC%EB%9D%BC%EC%9D%B4%EB%93%9C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1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5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3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tique-book-pages-books-old-192928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-Purpose Sports Facility Building / MoederscheimMoonen Architects |  ArchDaily">
            <a:extLst>
              <a:ext uri="{FF2B5EF4-FFF2-40B4-BE49-F238E27FC236}">
                <a16:creationId xmlns:a16="http://schemas.microsoft.com/office/drawing/2014/main" id="{C39E4036-60E0-04BF-01C6-B0FE41F4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6825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40A93F-E848-2633-FB94-5A78A29252D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A9EA">
                  <a:alpha val="80000"/>
                </a:srgbClr>
              </a:gs>
              <a:gs pos="50000">
                <a:srgbClr val="00A9EA">
                  <a:alpha val="60000"/>
                </a:srgbClr>
              </a:gs>
              <a:gs pos="100000">
                <a:srgbClr val="00A9EA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94958" y="1790839"/>
            <a:ext cx="11402096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YOUNG</a:t>
            </a:r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문화센터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4C9C8-B596-FB88-8DAF-4451CA00B6D4}"/>
              </a:ext>
            </a:extLst>
          </p:cNvPr>
          <p:cNvSpPr txBox="1"/>
          <p:nvPr/>
        </p:nvSpPr>
        <p:spPr>
          <a:xfrm>
            <a:off x="1853500" y="3824284"/>
            <a:ext cx="8485015" cy="16927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TEAM. YOUNG</a:t>
            </a:r>
            <a:r>
              <a:rPr lang="ko-KR" altLang="en-US" sz="44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티브잡스</a:t>
            </a:r>
            <a:endParaRPr lang="en-US" altLang="ko-KR" sz="4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김영채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최나리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전수정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김성호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최선혜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김지호 최연희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B7FA52C-8636-91E3-3A30-FC91CBE0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11"/>
          <a:stretch/>
        </p:blipFill>
        <p:spPr>
          <a:xfrm>
            <a:off x="0" y="1023860"/>
            <a:ext cx="12192000" cy="58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0340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드롭다운 메뉴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세션을 확인 해 구성이 바뀜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배너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주요서비스로 접근하는 </a:t>
                      </a:r>
                      <a:r>
                        <a:rPr lang="ko-KR" altLang="en-US" sz="1100" dirty="0" err="1"/>
                        <a:t>퀵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300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전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B80D3D-D959-9C2B-477E-C69B8E3A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" b="1"/>
          <a:stretch/>
        </p:blipFill>
        <p:spPr>
          <a:xfrm>
            <a:off x="-3" y="860041"/>
            <a:ext cx="9440563" cy="600438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930D7A7-2C01-647C-B067-CCB799F42A8A}"/>
              </a:ext>
            </a:extLst>
          </p:cNvPr>
          <p:cNvSpPr/>
          <p:nvPr/>
        </p:nvSpPr>
        <p:spPr>
          <a:xfrm>
            <a:off x="7267016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C9E838-FF26-0F84-F0EB-F23943988A88}"/>
              </a:ext>
            </a:extLst>
          </p:cNvPr>
          <p:cNvSpPr/>
          <p:nvPr/>
        </p:nvSpPr>
        <p:spPr>
          <a:xfrm>
            <a:off x="9032029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C29EB2-85CA-F10A-930F-D2502156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93" y="1294316"/>
            <a:ext cx="1533739" cy="48584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9549AB0-C1AA-2243-5BA5-CB72D09EB70A}"/>
              </a:ext>
            </a:extLst>
          </p:cNvPr>
          <p:cNvSpPr/>
          <p:nvPr/>
        </p:nvSpPr>
        <p:spPr>
          <a:xfrm>
            <a:off x="2064062" y="11710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B08575-C488-5444-DDD7-F7CED73F6B9C}"/>
              </a:ext>
            </a:extLst>
          </p:cNvPr>
          <p:cNvSpPr/>
          <p:nvPr/>
        </p:nvSpPr>
        <p:spPr>
          <a:xfrm>
            <a:off x="639869" y="314589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504BCE9-9DCC-73E8-3A0B-488F9AB981B2}"/>
              </a:ext>
            </a:extLst>
          </p:cNvPr>
          <p:cNvSpPr/>
          <p:nvPr/>
        </p:nvSpPr>
        <p:spPr>
          <a:xfrm>
            <a:off x="1452669" y="585054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567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CACC72-DA47-1D8B-942A-3342350E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6" y="820392"/>
            <a:ext cx="8651633" cy="5955543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5255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공지사항과 행사 게시판의 일부 내용을 메인에서도 보여줍니다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 게시판으로 이동합니다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내용물을 누르면 해당 게시글로 이동합니다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 </a:t>
                      </a:r>
                      <a:r>
                        <a:rPr lang="ko-KR" altLang="en-US" sz="1100" dirty="0"/>
                        <a:t>영역 입니다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837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하단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930D7A7-2C01-647C-B067-CCB799F42A8A}"/>
              </a:ext>
            </a:extLst>
          </p:cNvPr>
          <p:cNvSpPr/>
          <p:nvPr/>
        </p:nvSpPr>
        <p:spPr>
          <a:xfrm>
            <a:off x="4259786" y="182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C9E838-FF26-0F84-F0EB-F23943988A88}"/>
              </a:ext>
            </a:extLst>
          </p:cNvPr>
          <p:cNvSpPr/>
          <p:nvPr/>
        </p:nvSpPr>
        <p:spPr>
          <a:xfrm>
            <a:off x="2000549" y="22584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9549AB0-C1AA-2243-5BA5-CB72D09EB70A}"/>
              </a:ext>
            </a:extLst>
          </p:cNvPr>
          <p:cNvSpPr/>
          <p:nvPr/>
        </p:nvSpPr>
        <p:spPr>
          <a:xfrm>
            <a:off x="639869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B08575-C488-5444-DDD7-F7CED73F6B9C}"/>
              </a:ext>
            </a:extLst>
          </p:cNvPr>
          <p:cNvSpPr/>
          <p:nvPr/>
        </p:nvSpPr>
        <p:spPr>
          <a:xfrm>
            <a:off x="8350723" y="42977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532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51052160-8CFC-15C6-A75A-88D2F4816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6"/>
          <a:stretch/>
        </p:blipFill>
        <p:spPr>
          <a:xfrm>
            <a:off x="41346" y="855347"/>
            <a:ext cx="9278499" cy="5946290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60614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한 사람의 이름으로 드롭다운 버튼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개인 메뉴 접근 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관리자 권한이 있을 경우 관리자 페이지 접근 버튼이 생김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로그아웃 버튼 누를 시 세션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Timeout </a:t>
                      </a:r>
                      <a:r>
                        <a:rPr lang="ko-KR" altLang="en-US" sz="1100" dirty="0"/>
                        <a:t>시 로그아웃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클릭 시 시간 초기화</a:t>
                      </a:r>
                      <a:r>
                        <a:rPr lang="en-US" altLang="ko-KR" sz="1100" dirty="0"/>
                        <a:t>(1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556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59845" y="13690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8959846" y="92653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96F5E78-8F2D-1F1F-C03C-D394CD7EEE08}"/>
              </a:ext>
            </a:extLst>
          </p:cNvPr>
          <p:cNvSpPr/>
          <p:nvPr/>
        </p:nvSpPr>
        <p:spPr>
          <a:xfrm>
            <a:off x="8959845" y="21975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504EA63-E2D0-D349-3FA2-FAB9F23E4E2B}"/>
              </a:ext>
            </a:extLst>
          </p:cNvPr>
          <p:cNvSpPr/>
          <p:nvPr/>
        </p:nvSpPr>
        <p:spPr>
          <a:xfrm>
            <a:off x="8959845" y="26481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781078-2F63-8A05-CF60-D1D14F7C0700}"/>
              </a:ext>
            </a:extLst>
          </p:cNvPr>
          <p:cNvSpPr/>
          <p:nvPr/>
        </p:nvSpPr>
        <p:spPr>
          <a:xfrm>
            <a:off x="7913562" y="90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382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5A3ABA2-9626-9E10-5EB7-58A5FB06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" y="839761"/>
            <a:ext cx="9311996" cy="5993506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608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모달창 바깥쪽을 눌러도 창 닫힘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관리자페이지에서 등록한 이미지와 </a:t>
                      </a:r>
                      <a:r>
                        <a:rPr lang="en-US" altLang="ko-KR" sz="1100" dirty="0"/>
                        <a:t>URL</a:t>
                      </a:r>
                      <a:r>
                        <a:rPr lang="ko-KR" altLang="en-US" sz="1100" dirty="0"/>
                        <a:t>로 모달창 생성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쿠키에 정보가 저장되어서 </a:t>
                      </a:r>
                      <a:r>
                        <a:rPr lang="en-US" altLang="ko-KR" sz="1100" dirty="0"/>
                        <a:t>24</a:t>
                      </a:r>
                      <a:r>
                        <a:rPr lang="ko-KR" altLang="en-US" sz="1100" dirty="0"/>
                        <a:t>시간동안 숨김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모달창 공지사항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7195147" y="145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1032031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D203E7-75D9-4CEF-12C4-BE8C42BC114D}"/>
              </a:ext>
            </a:extLst>
          </p:cNvPr>
          <p:cNvSpPr/>
          <p:nvPr/>
        </p:nvSpPr>
        <p:spPr>
          <a:xfrm>
            <a:off x="3924451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662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06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7C6945F3-898D-7BE9-D568-F827B2FD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4" y="1511693"/>
            <a:ext cx="9247914" cy="3650692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981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입력한 </a:t>
                      </a:r>
                      <a:r>
                        <a:rPr lang="en-US" altLang="ko-KR" sz="1100" dirty="0"/>
                        <a:t>id, pw</a:t>
                      </a:r>
                      <a:r>
                        <a:rPr lang="ko-KR" altLang="en-US" sz="1100" dirty="0"/>
                        <a:t>가 다를 경우 메시지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 </a:t>
                      </a:r>
                      <a:r>
                        <a:rPr lang="ko-KR" altLang="en-US" sz="1100" dirty="0"/>
                        <a:t>접근한 페이지로 </a:t>
                      </a:r>
                      <a:r>
                        <a:rPr lang="en-US" altLang="ko-KR" sz="1100" dirty="0"/>
                        <a:t>redirection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소셜 로그인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E706BEC-5A26-D9C2-C4AC-A3E7E72BE695}"/>
              </a:ext>
            </a:extLst>
          </p:cNvPr>
          <p:cNvSpPr/>
          <p:nvPr/>
        </p:nvSpPr>
        <p:spPr>
          <a:xfrm>
            <a:off x="3624494" y="21772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7F39663-CF63-D60F-02F2-7ADC38CBB89A}"/>
              </a:ext>
            </a:extLst>
          </p:cNvPr>
          <p:cNvSpPr/>
          <p:nvPr/>
        </p:nvSpPr>
        <p:spPr>
          <a:xfrm>
            <a:off x="3610481" y="292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7359480-2992-7B86-4438-54D50A8C8206}"/>
              </a:ext>
            </a:extLst>
          </p:cNvPr>
          <p:cNvSpPr/>
          <p:nvPr/>
        </p:nvSpPr>
        <p:spPr>
          <a:xfrm>
            <a:off x="957440" y="3249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F212F04-3624-6175-6FCF-EE3EECA0656D}"/>
              </a:ext>
            </a:extLst>
          </p:cNvPr>
          <p:cNvSpPr/>
          <p:nvPr/>
        </p:nvSpPr>
        <p:spPr>
          <a:xfrm>
            <a:off x="2103960" y="3249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F64B4B3-1177-CD0F-0449-45C7EBEE8BC2}"/>
              </a:ext>
            </a:extLst>
          </p:cNvPr>
          <p:cNvSpPr/>
          <p:nvPr/>
        </p:nvSpPr>
        <p:spPr>
          <a:xfrm>
            <a:off x="3970481" y="3249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160423B-6FB7-FEE9-10B3-D22DCD5235A0}"/>
              </a:ext>
            </a:extLst>
          </p:cNvPr>
          <p:cNvSpPr/>
          <p:nvPr/>
        </p:nvSpPr>
        <p:spPr>
          <a:xfrm>
            <a:off x="7768758" y="23778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7B6CE2C-16D5-1F39-4234-1657C920DAFC}"/>
              </a:ext>
            </a:extLst>
          </p:cNvPr>
          <p:cNvSpPr/>
          <p:nvPr/>
        </p:nvSpPr>
        <p:spPr>
          <a:xfrm>
            <a:off x="3984494" y="39505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4B2CFE7-A428-2C7F-F951-3EC2AC1C10D7}"/>
              </a:ext>
            </a:extLst>
          </p:cNvPr>
          <p:cNvSpPr/>
          <p:nvPr/>
        </p:nvSpPr>
        <p:spPr>
          <a:xfrm>
            <a:off x="3061587" y="43672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987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767DFE-3010-189B-4DC4-5D6FEDC2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1" y="1152428"/>
            <a:ext cx="9200900" cy="51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801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5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000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38ECA59-8F02-8677-8847-483381D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8" y="970346"/>
            <a:ext cx="10992963" cy="5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664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08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32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90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모달창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525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519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90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766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81B9BD-5D96-8D3F-051B-D75551D8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38" y="951857"/>
            <a:ext cx="835932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776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531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8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31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/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90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/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522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171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/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/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453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370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깃허브에 대한 이미지 검색결과">
            <a:extLst>
              <a:ext uri="{FF2B5EF4-FFF2-40B4-BE49-F238E27FC236}">
                <a16:creationId xmlns:a16="http://schemas.microsoft.com/office/drawing/2014/main" id="{690C7BD5-DBB8-8A99-6605-2AF678D9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84" y="3131941"/>
            <a:ext cx="2987498" cy="16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729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문화센터에 사용 된 기술 스택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CE9E-B489-84A8-1CDA-FDEC9BBD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6" y="5130117"/>
            <a:ext cx="174096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tstrap">
            <a:extLst>
              <a:ext uri="{FF2B5EF4-FFF2-40B4-BE49-F238E27FC236}">
                <a16:creationId xmlns:a16="http://schemas.microsoft.com/office/drawing/2014/main" id="{DF29F20E-6091-9C80-4A71-50DB3B2D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05" y="2805351"/>
            <a:ext cx="2481114" cy="20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BE6C38-F037-9AC1-535C-B233A390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" y="1827337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SS - 위키백과, 우리 모두의 백과사전">
            <a:extLst>
              <a:ext uri="{FF2B5EF4-FFF2-40B4-BE49-F238E27FC236}">
                <a16:creationId xmlns:a16="http://schemas.microsoft.com/office/drawing/2014/main" id="{BE93CD0E-8458-CAC5-97FA-0BB0CB8C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54" y="1445188"/>
            <a:ext cx="791015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F09984-9D0B-6EE4-9D5D-B579CE5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685" y="3087673"/>
            <a:ext cx="1091454" cy="19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omcat에 대한 이미지 검색결과">
            <a:extLst>
              <a:ext uri="{FF2B5EF4-FFF2-40B4-BE49-F238E27FC236}">
                <a16:creationId xmlns:a16="http://schemas.microsoft.com/office/drawing/2014/main" id="{EDA9B3D5-E42C-5163-A59B-82FD8B08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079589"/>
            <a:ext cx="1594684" cy="11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PostgreSQL 이란? - RastaLion's IT Blog">
            <a:extLst>
              <a:ext uri="{FF2B5EF4-FFF2-40B4-BE49-F238E27FC236}">
                <a16:creationId xmlns:a16="http://schemas.microsoft.com/office/drawing/2014/main" id="{B9DBEA37-4AC9-98D8-A382-22AD33E8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46" y="1117448"/>
            <a:ext cx="1659035" cy="160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36A22499-D4F0-6972-8D3E-776CF3BE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05" y="5449966"/>
            <a:ext cx="2111379" cy="5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소년코딩 - jQuery 소스 구조분석을 해야하는 이유">
            <a:extLst>
              <a:ext uri="{FF2B5EF4-FFF2-40B4-BE49-F238E27FC236}">
                <a16:creationId xmlns:a16="http://schemas.microsoft.com/office/drawing/2014/main" id="{368626BF-D90A-7D22-4184-9A5CD527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74" y="4637857"/>
            <a:ext cx="1319107" cy="13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post-thumbnail">
            <a:extLst>
              <a:ext uri="{FF2B5EF4-FFF2-40B4-BE49-F238E27FC236}">
                <a16:creationId xmlns:a16="http://schemas.microsoft.com/office/drawing/2014/main" id="{AA1CE0DA-B0D9-5217-BD6F-0154D411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86" y="5325130"/>
            <a:ext cx="1319106" cy="6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MyBatis logo">
            <a:extLst>
              <a:ext uri="{FF2B5EF4-FFF2-40B4-BE49-F238E27FC236}">
                <a16:creationId xmlns:a16="http://schemas.microsoft.com/office/drawing/2014/main" id="{8B023402-53A8-D845-D346-512F6253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94" y="1827337"/>
            <a:ext cx="2663090" cy="6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JavaScript">
            <a:extLst>
              <a:ext uri="{FF2B5EF4-FFF2-40B4-BE49-F238E27FC236}">
                <a16:creationId xmlns:a16="http://schemas.microsoft.com/office/drawing/2014/main" id="{E47942EC-62C3-B450-C62E-53CA86CC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69" y="1812094"/>
            <a:ext cx="796183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Spring] Spring Framework란? 기본 개념 핵심 정리">
            <a:extLst>
              <a:ext uri="{FF2B5EF4-FFF2-40B4-BE49-F238E27FC236}">
                <a16:creationId xmlns:a16="http://schemas.microsoft.com/office/drawing/2014/main" id="{D9701B90-D4A4-E51A-39DF-AEE73956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2" y="3173346"/>
            <a:ext cx="2615706" cy="18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7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7364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확인 모달창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6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70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/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412132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신청버튼 클릭 시 결제확인 모달창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7567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8829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92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모달창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985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785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365639" y="2345306"/>
            <a:ext cx="5460726" cy="1886168"/>
            <a:chOff x="3365639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365639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사이트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33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17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48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756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78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402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515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062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/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9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0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사이트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29B070E0-4F3D-79D0-CA2E-5ED0C60B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7" y="878461"/>
            <a:ext cx="10316734" cy="59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84486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709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397403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21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7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/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9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5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3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0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7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843528" y="2345306"/>
            <a:ext cx="4939750" cy="1886168"/>
            <a:chOff x="4252953" y="2611120"/>
            <a:chExt cx="3686101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4252953" y="2611120"/>
              <a:ext cx="36861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요구사항 정의서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94936-9BBC-52E7-5EA6-B6E59A4B8BA2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24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모달창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37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모달창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6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644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54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악수의 무료 사진">
            <a:extLst>
              <a:ext uri="{FF2B5EF4-FFF2-40B4-BE49-F238E27FC236}">
                <a16:creationId xmlns:a16="http://schemas.microsoft.com/office/drawing/2014/main" id="{4E8D4A51-BB18-0341-1BE8-77B7C805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626129" y="2345306"/>
            <a:ext cx="4939750" cy="1886168"/>
            <a:chOff x="3626129" y="2611120"/>
            <a:chExt cx="493975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626129" y="2611120"/>
              <a:ext cx="493975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7.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구현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77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8E2B0-9D1F-33F0-76AD-50E767DA55FA}"/>
              </a:ext>
            </a:extLst>
          </p:cNvPr>
          <p:cNvSpPr/>
          <p:nvPr/>
        </p:nvSpPr>
        <p:spPr>
          <a:xfrm>
            <a:off x="400050" y="308610"/>
            <a:ext cx="11098530" cy="61379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F0B059-0D83-048E-D66C-F791C641339C}"/>
              </a:ext>
            </a:extLst>
          </p:cNvPr>
          <p:cNvSpPr/>
          <p:nvPr/>
        </p:nvSpPr>
        <p:spPr>
          <a:xfrm>
            <a:off x="2403539" y="1051956"/>
            <a:ext cx="4057650" cy="405765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316F9D-F1C7-4D7B-DA82-37D277E37354}"/>
              </a:ext>
            </a:extLst>
          </p:cNvPr>
          <p:cNvGrpSpPr/>
          <p:nvPr/>
        </p:nvGrpSpPr>
        <p:grpSpPr>
          <a:xfrm>
            <a:off x="2845127" y="1379243"/>
            <a:ext cx="3403076" cy="3403076"/>
            <a:chOff x="2559377" y="1214631"/>
            <a:chExt cx="3403076" cy="3403076"/>
          </a:xfrm>
          <a:solidFill>
            <a:schemeClr val="accent2"/>
          </a:solidFill>
        </p:grpSpPr>
        <p:sp>
          <p:nvSpPr>
            <p:cNvPr id="8" name="1/2 액자 7">
              <a:extLst>
                <a:ext uri="{FF2B5EF4-FFF2-40B4-BE49-F238E27FC236}">
                  <a16:creationId xmlns:a16="http://schemas.microsoft.com/office/drawing/2014/main" id="{2F417B44-A081-3F4E-008B-822824C3F973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1/2 액자 8">
              <a:extLst>
                <a:ext uri="{FF2B5EF4-FFF2-40B4-BE49-F238E27FC236}">
                  <a16:creationId xmlns:a16="http://schemas.microsoft.com/office/drawing/2014/main" id="{D29FFF69-D5AC-6C4D-5E3C-6872E395EF9C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7C00D5-253A-990B-71B1-509E6DB933DD}"/>
              </a:ext>
            </a:extLst>
          </p:cNvPr>
          <p:cNvGrpSpPr/>
          <p:nvPr/>
        </p:nvGrpSpPr>
        <p:grpSpPr>
          <a:xfrm>
            <a:off x="2559377" y="1214631"/>
            <a:ext cx="3403076" cy="3403076"/>
            <a:chOff x="2559377" y="1214631"/>
            <a:chExt cx="3403076" cy="3403076"/>
          </a:xfrm>
          <a:solidFill>
            <a:schemeClr val="tx2"/>
          </a:solidFill>
        </p:grpSpPr>
        <p:sp>
          <p:nvSpPr>
            <p:cNvPr id="3" name="1/2 액자 2">
              <a:extLst>
                <a:ext uri="{FF2B5EF4-FFF2-40B4-BE49-F238E27FC236}">
                  <a16:creationId xmlns:a16="http://schemas.microsoft.com/office/drawing/2014/main" id="{C938CE82-E43B-FD48-CCC6-B492BAFF4FC1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1/2 액자 4">
              <a:extLst>
                <a:ext uri="{FF2B5EF4-FFF2-40B4-BE49-F238E27FC236}">
                  <a16:creationId xmlns:a16="http://schemas.microsoft.com/office/drawing/2014/main" id="{26EB082F-3A5F-0AD2-FDEB-6F4349CA1CD5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1C5837-AA32-423D-3FD7-CB873914DF10}"/>
              </a:ext>
            </a:extLst>
          </p:cNvPr>
          <p:cNvSpPr txBox="1"/>
          <p:nvPr/>
        </p:nvSpPr>
        <p:spPr>
          <a:xfrm>
            <a:off x="1647156" y="110737"/>
            <a:ext cx="55704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0" b="1" dirty="0">
                <a:solidFill>
                  <a:srgbClr val="00A9EA"/>
                </a:solidFill>
                <a:latin typeface="Arial Black" panose="020B0A04020102020204" pitchFamily="34" charset="0"/>
                <a:ea typeface="Segoe UI Black" panose="020B0A02040204020203" pitchFamily="34" charset="0"/>
              </a:rPr>
              <a:t>Y</a:t>
            </a:r>
            <a:endParaRPr lang="ko-KR" altLang="en-US" sz="38000" b="1" dirty="0">
              <a:solidFill>
                <a:srgbClr val="00A9E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04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E6148D-4AEC-6AFA-F20B-F36D562F2795}"/>
              </a:ext>
            </a:extLst>
          </p:cNvPr>
          <p:cNvSpPr/>
          <p:nvPr/>
        </p:nvSpPr>
        <p:spPr>
          <a:xfrm>
            <a:off x="2100943" y="772885"/>
            <a:ext cx="7086600" cy="481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7ED42-C172-DA8A-FF14-8234FE6BFF5E}"/>
              </a:ext>
            </a:extLst>
          </p:cNvPr>
          <p:cNvGrpSpPr/>
          <p:nvPr/>
        </p:nvGrpSpPr>
        <p:grpSpPr>
          <a:xfrm>
            <a:off x="2179782" y="877454"/>
            <a:ext cx="6912000" cy="4608000"/>
            <a:chOff x="2179782" y="877454"/>
            <a:chExt cx="6912000" cy="4608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7606372-DA0B-A3EB-BDB8-8155F0C2BD51}"/>
                </a:ext>
              </a:extLst>
            </p:cNvPr>
            <p:cNvSpPr/>
            <p:nvPr/>
          </p:nvSpPr>
          <p:spPr>
            <a:xfrm>
              <a:off x="2179782" y="877454"/>
              <a:ext cx="6912000" cy="4608000"/>
            </a:xfrm>
            <a:prstGeom prst="roundRect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08124E-02D9-D697-2745-DCF0CD67D954}"/>
                </a:ext>
              </a:extLst>
            </p:cNvPr>
            <p:cNvCxnSpPr>
              <a:cxnSpLocks/>
            </p:cNvCxnSpPr>
            <p:nvPr/>
          </p:nvCxnSpPr>
          <p:spPr>
            <a:xfrm>
              <a:off x="5635782" y="2013857"/>
              <a:ext cx="0" cy="2340429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CAFE67-C70B-23E8-ED8E-81D8CCF65A3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57" y="3181454"/>
              <a:ext cx="2514600" cy="0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02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8192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메인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930129"/>
              </p:ext>
            </p:extLst>
          </p:nvPr>
        </p:nvGraphicFramePr>
        <p:xfrm>
          <a:off x="306658" y="957146"/>
          <a:ext cx="11663780" cy="5511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2195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080271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719146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784216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685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메인 카테고리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230710"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로그인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로그인페이지로</a:t>
                      </a:r>
                      <a:r>
                        <a:rPr lang="ko-KR" altLang="en-US" sz="1100">
                          <a:effectLst/>
                        </a:rPr>
                        <a:t>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0697749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마이페이지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마이페이지로이동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252149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세션 카운트다운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>
                          <a:effectLst/>
                        </a:rPr>
                        <a:t>로그인시</a:t>
                      </a:r>
                      <a:r>
                        <a:rPr lang="ko-KR" altLang="en-US" sz="1100" dirty="0">
                          <a:effectLst/>
                        </a:rPr>
                        <a:t> </a:t>
                      </a:r>
                      <a:r>
                        <a:rPr lang="en-US" altLang="ko-KR" sz="1100" dirty="0">
                          <a:effectLst/>
                        </a:rPr>
                        <a:t>30</a:t>
                      </a:r>
                      <a:r>
                        <a:rPr lang="ko-KR" altLang="en-US" sz="1100" dirty="0">
                          <a:effectLst/>
                        </a:rPr>
                        <a:t>분 카운트다운 시작</a:t>
                      </a:r>
                      <a:r>
                        <a:rPr lang="en-US" altLang="ko-KR" sz="1100" dirty="0">
                          <a:effectLst/>
                        </a:rPr>
                        <a:t>. </a:t>
                      </a:r>
                      <a:br>
                        <a:rPr lang="en-US" altLang="ko-KR" sz="1100" dirty="0">
                          <a:effectLst/>
                        </a:rPr>
                      </a:br>
                      <a:r>
                        <a:rPr lang="ko-KR" altLang="en-US" sz="1100" dirty="0">
                          <a:effectLst/>
                        </a:rPr>
                        <a:t>세션 </a:t>
                      </a:r>
                      <a:r>
                        <a:rPr lang="ko-KR" altLang="en-US" sz="1100" dirty="0" err="1">
                          <a:effectLst/>
                        </a:rPr>
                        <a:t>만료시</a:t>
                      </a:r>
                      <a:r>
                        <a:rPr lang="ko-KR" altLang="en-US" sz="1100" dirty="0">
                          <a:effectLst/>
                        </a:rPr>
                        <a:t> 로그인을 연장하거나 모달창 닫기 버튼이 제공되는 모달창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3357075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메인검색</a:t>
                      </a:r>
                      <a:r>
                        <a:rPr lang="ko-KR" altLang="en-US" sz="1100">
                          <a:effectLst/>
                        </a:rPr>
                        <a:t>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메인페이지에서</a:t>
                      </a:r>
                      <a:r>
                        <a:rPr lang="ko-KR" altLang="en-US" sz="1100">
                          <a:effectLst/>
                        </a:rPr>
                        <a:t> 통합검색이 가능하도록 함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 err="1">
                          <a:effectLst/>
                        </a:rPr>
                        <a:t>연관검색어</a:t>
                      </a:r>
                      <a:r>
                        <a:rPr lang="ko-KR" altLang="en-US" sz="1100">
                          <a:effectLst/>
                        </a:rPr>
                        <a:t> 추천 기능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5351304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네비게이션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카테고리 구분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마우스 </a:t>
                      </a:r>
                      <a:r>
                        <a:rPr lang="ko-KR" altLang="en-US" sz="1100" err="1">
                          <a:effectLst/>
                        </a:rPr>
                        <a:t>호버시</a:t>
                      </a:r>
                      <a:r>
                        <a:rPr lang="ko-KR" altLang="en-US" sz="1100">
                          <a:effectLst/>
                        </a:rPr>
                        <a:t> 펼쳐지도록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펼쳐지면서 하위 카테고리 전체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345049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메인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en-US" altLang="ko-KR" sz="1100">
                          <a:effectLst/>
                        </a:rPr>
                        <a:t>3</a:t>
                      </a:r>
                      <a:r>
                        <a:rPr lang="ko-KR" altLang="en-US" sz="1100">
                          <a:effectLst/>
                        </a:rPr>
                        <a:t>초마다 자동 슬라이드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배너 버튼을 통해 이동 가능하도록 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br>
                        <a:rPr lang="en-US" altLang="ko-KR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424489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퀵메뉴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수강신청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대관신청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동아리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사물함 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독서실 신청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138371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게시글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게시판 뷰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공지사항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안내사항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공고 등 모아보기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040945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캘린더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월별 캘린더 제공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원하는 날짜에 마우스 </a:t>
                      </a:r>
                      <a:r>
                        <a:rPr lang="ko-KR" altLang="en-US" sz="1100" err="1">
                          <a:effectLst/>
                        </a:rPr>
                        <a:t>오버시</a:t>
                      </a:r>
                      <a:r>
                        <a:rPr lang="ko-KR" altLang="en-US" sz="1100">
                          <a:effectLst/>
                        </a:rPr>
                        <a:t> 해당 날짜의 일정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803911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행사 배너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제공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0474624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팝업창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접속시마다 뜨는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내용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내용 상세페이지로 이동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다시보지않기를</a:t>
                      </a:r>
                      <a:r>
                        <a:rPr lang="ko-KR" altLang="en-US" sz="1100">
                          <a:effectLst/>
                        </a:rPr>
                        <a:t> 체크하면 재접속시 뜨지 않도록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0440975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연관사이트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연관사이트 바로가기 배너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자동 무한슬라이드 배너로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319143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패밀리사이트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ko-KR" altLang="en-US" sz="1100" err="1">
                          <a:effectLst/>
                        </a:rPr>
                        <a:t>선택시</a:t>
                      </a:r>
                      <a:r>
                        <a:rPr lang="ko-KR" altLang="en-US" sz="1100">
                          <a:effectLst/>
                        </a:rPr>
                        <a:t> 해당 패밀리사이트로 이동하도록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076418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탑버튼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스크롤 맨 위로 올리는 버튼 구현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FLOAT BUTTON)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734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6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890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이용안내 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43696"/>
              </p:ext>
            </p:extLst>
          </p:nvPr>
        </p:nvGraphicFramePr>
        <p:xfrm>
          <a:off x="306658" y="957146"/>
          <a:ext cx="11663780" cy="4738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47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138350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521675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801640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effectLst/>
                          <a:latin typeface="G마켓 산스 TTF Medium"/>
                        </a:rPr>
                        <a:t>메인 카테고리</a:t>
                      </a:r>
                      <a:endParaRPr lang="ko-KR" altLang="en-US" sz="1100" b="1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330895">
                <a:tc rowSpan="10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이용안내</a:t>
                      </a: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공지사항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검색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전체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내용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작성자로 구분하여 검색할 수 있도록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155056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 번호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 정보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0677234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5916743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펼치기로 답변 확인 가능하도록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864630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1:1 </a:t>
                      </a:r>
                      <a:r>
                        <a:rPr lang="ko-KR" altLang="en-US" sz="1100">
                          <a:effectLst/>
                        </a:rPr>
                        <a:t>문의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 내역 조회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기간별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내용 별 조회가 가능하도록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9924435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글번호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대분류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답변상태 정보 제공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답변대기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답변완료 </a:t>
                      </a:r>
                      <a:r>
                        <a:rPr lang="en-US" altLang="ko-KR" sz="1100">
                          <a:effectLst/>
                        </a:rPr>
                        <a:t>2</a:t>
                      </a:r>
                      <a:r>
                        <a:rPr lang="ko-KR" altLang="en-US" sz="1100">
                          <a:effectLst/>
                        </a:rPr>
                        <a:t>가지 상태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337220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글쓰기 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글쓰기 버튼을 통해 </a:t>
                      </a:r>
                      <a:r>
                        <a:rPr lang="ko-KR" altLang="en-US" sz="1100" err="1">
                          <a:effectLst/>
                        </a:rPr>
                        <a:t>문의글</a:t>
                      </a:r>
                      <a:r>
                        <a:rPr lang="ko-KR" altLang="en-US" sz="1100">
                          <a:effectLst/>
                        </a:rPr>
                        <a:t> 작성페이지로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6837341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434834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분류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문의 유형을 대분류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수강</a:t>
                      </a:r>
                      <a:r>
                        <a:rPr lang="en-US" altLang="ko-KR" sz="1100">
                          <a:effectLst/>
                        </a:rPr>
                        <a:t>.), </a:t>
                      </a:r>
                      <a:r>
                        <a:rPr lang="ko-KR" altLang="en-US" sz="1100">
                          <a:effectLst/>
                        </a:rPr>
                        <a:t>소분류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: </a:t>
                      </a:r>
                      <a:r>
                        <a:rPr lang="ko-KR" altLang="en-US" sz="1100">
                          <a:effectLst/>
                        </a:rPr>
                        <a:t>환불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영수증</a:t>
                      </a:r>
                      <a:r>
                        <a:rPr lang="en-US" altLang="ko-KR" sz="1100">
                          <a:effectLst/>
                        </a:rPr>
                        <a:t>….) </a:t>
                      </a:r>
                      <a:r>
                        <a:rPr lang="ko-KR" altLang="en-US" sz="1100" err="1">
                          <a:effectLst/>
                        </a:rPr>
                        <a:t>드롭박스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6571101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파일 첨부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사진 </a:t>
                      </a:r>
                      <a:r>
                        <a:rPr lang="en-US" altLang="ko-KR" sz="1100">
                          <a:effectLst/>
                        </a:rPr>
                        <a:t>5</a:t>
                      </a:r>
                      <a:r>
                        <a:rPr lang="af-ZA" sz="1100" err="1">
                          <a:effectLst/>
                        </a:rPr>
                        <a:t>Mb</a:t>
                      </a:r>
                      <a:r>
                        <a:rPr lang="ko-KR" altLang="en-US" sz="1100">
                          <a:effectLst/>
                        </a:rPr>
                        <a:t>이하 첨부 가능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305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21223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로그인 및 회원가입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960727-BBCA-2256-F733-033058FA5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3126"/>
              </p:ext>
            </p:extLst>
          </p:nvPr>
        </p:nvGraphicFramePr>
        <p:xfrm>
          <a:off x="269488" y="938560"/>
          <a:ext cx="11682499" cy="5433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041">
                  <a:extLst>
                    <a:ext uri="{9D8B030D-6E8A-4147-A177-3AD203B41FA5}">
                      <a16:colId xmlns:a16="http://schemas.microsoft.com/office/drawing/2014/main" val="1593884564"/>
                    </a:ext>
                  </a:extLst>
                </a:gridCol>
                <a:gridCol w="1672682">
                  <a:extLst>
                    <a:ext uri="{9D8B030D-6E8A-4147-A177-3AD203B41FA5}">
                      <a16:colId xmlns:a16="http://schemas.microsoft.com/office/drawing/2014/main" val="4138991854"/>
                    </a:ext>
                  </a:extLst>
                </a:gridCol>
                <a:gridCol w="8952776">
                  <a:extLst>
                    <a:ext uri="{9D8B030D-6E8A-4147-A177-3AD203B41FA5}">
                      <a16:colId xmlns:a16="http://schemas.microsoft.com/office/drawing/2014/main" val="685477222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513628"/>
                  </a:ext>
                </a:extLst>
              </a:tr>
              <a:tr h="438452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로그인페이지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비밀번호 입력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성공 시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,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메인페이지로 이동 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실패 시 아이디 비밀번호 초기화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519276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 기억하기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저장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28468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자동로그인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재접속 시 자동로그인 설정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398209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아이디찾기 실패</a:t>
                      </a:r>
                      <a:endParaRPr lang="ko-KR"/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실패 시 입력값 초기화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37109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비밀번호찾기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이메일인증으로 정보 일치 시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임시 비밀번호 전송 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595903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소셜로그인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소셜로그인 네이버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카카오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구글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800034"/>
                  </a:ext>
                </a:extLst>
              </a:tr>
              <a:tr h="986518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약관동의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모든 항목 동의 체크박스 클릭 시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나머지 체크박스 자동 체크 설정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모든 항목 체크 상태에서 하나라도 체크 </a:t>
                      </a:r>
                      <a:r>
                        <a:rPr lang="ko-KR" altLang="en-US" sz="1100" err="1">
                          <a:effectLst/>
                        </a:rPr>
                        <a:t>헤제</a:t>
                      </a:r>
                      <a:r>
                        <a:rPr lang="ko-KR" altLang="en-US" sz="1100">
                          <a:effectLst/>
                        </a:rPr>
                        <a:t> 시 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r>
                        <a:rPr lang="ko-KR" altLang="en-US" sz="1100">
                          <a:effectLst/>
                        </a:rPr>
                        <a:t>모든 항목동의 체크 해제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체크박스 선택 안하고 확인 버튼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경고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876535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회원정보입력</a:t>
                      </a:r>
                      <a:br>
                        <a:rPr lang="ko-KR" altLang="en-US" sz="1100">
                          <a:effectLst/>
                        </a:rPr>
                      </a:b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유효성 검사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_15</a:t>
                      </a:r>
                      <a:r>
                        <a:rPr lang="ko-KR" altLang="en-US" sz="1100">
                          <a:effectLst/>
                        </a:rPr>
                        <a:t>자 이내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중복확인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751814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비밀번호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비밀번호 확인</a:t>
                      </a:r>
                      <a:r>
                        <a:rPr lang="en-US" altLang="ko-KR" sz="1100">
                          <a:effectLst/>
                        </a:rPr>
                        <a:t>_8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~15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일치확인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76696"/>
                  </a:ext>
                </a:extLst>
              </a:tr>
              <a:tr h="239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성별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남자 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여자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542397"/>
                  </a:ext>
                </a:extLst>
              </a:tr>
              <a:tr h="28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핸드폰 번호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숫자만 입력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96982"/>
                  </a:ext>
                </a:extLst>
              </a:tr>
              <a:tr h="352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생년월일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년 </a:t>
                      </a:r>
                      <a:r>
                        <a:rPr lang="en-US" altLang="ko-KR" sz="1100">
                          <a:effectLst/>
                        </a:rPr>
                        <a:t>(1900~), 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(1~12), </a:t>
                      </a:r>
                      <a:r>
                        <a:rPr lang="ko-KR" altLang="en-US" sz="1100">
                          <a:effectLst/>
                        </a:rPr>
                        <a:t>일 </a:t>
                      </a:r>
                      <a:r>
                        <a:rPr lang="en-US" altLang="ko-KR" sz="1100">
                          <a:effectLst/>
                        </a:rPr>
                        <a:t>(1~31)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322825"/>
                  </a:ext>
                </a:extLst>
              </a:tr>
              <a:tr h="2658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이메일 본인인증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&gt; </a:t>
                      </a:r>
                      <a:r>
                        <a:rPr lang="ko-KR" altLang="en-US" sz="1100">
                          <a:effectLst/>
                        </a:rPr>
                        <a:t>입력한 메일로 인증번호 전송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인증 메일 유효시간 안내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631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주소 </a:t>
                      </a:r>
                      <a:r>
                        <a:rPr lang="af-ZA" sz="110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연동하기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204539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가입완료</a:t>
                      </a: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생성된 사용자 아이디 이름 출력, 확인 버튼클릭 시 메인페이지로 이동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13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86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37592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29032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3070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1496835"/>
            <a:ext cx="1493899" cy="461665"/>
            <a:chOff x="873760" y="2564953"/>
            <a:chExt cx="149389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2235004"/>
            <a:ext cx="2526233" cy="461665"/>
            <a:chOff x="873760" y="2564953"/>
            <a:chExt cx="25262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사이트 구조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5387" y="2973173"/>
            <a:ext cx="3032782" cy="461665"/>
            <a:chOff x="873760" y="2564953"/>
            <a:chExt cx="303278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요구사항정의서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E19DE9-E7B2-92FF-2234-A242E7C2ABF4}"/>
              </a:ext>
            </a:extLst>
          </p:cNvPr>
          <p:cNvGrpSpPr/>
          <p:nvPr/>
        </p:nvGrpSpPr>
        <p:grpSpPr>
          <a:xfrm>
            <a:off x="873760" y="3640257"/>
            <a:ext cx="2518218" cy="461665"/>
            <a:chOff x="873760" y="2564953"/>
            <a:chExt cx="2518218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046E86-E2F3-8C40-4501-F63B9D7C09B2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306269-8636-0631-30E4-8B5FE6B25781}"/>
                </a:ext>
              </a:extLst>
            </p:cNvPr>
            <p:cNvSpPr txBox="1"/>
            <p:nvPr/>
          </p:nvSpPr>
          <p:spPr>
            <a:xfrm>
              <a:off x="1567440" y="2564953"/>
              <a:ext cx="1824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시나리오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D47813-4872-7A17-1A4D-04D245EE915D}"/>
              </a:ext>
            </a:extLst>
          </p:cNvPr>
          <p:cNvGrpSpPr/>
          <p:nvPr/>
        </p:nvGrpSpPr>
        <p:grpSpPr>
          <a:xfrm>
            <a:off x="868295" y="4378426"/>
            <a:ext cx="3449563" cy="461665"/>
            <a:chOff x="873760" y="2564953"/>
            <a:chExt cx="3449563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491CC0-E35D-7E2F-6093-2AD6D176831E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84D47E-90FB-BC89-B473-179E3C8D45FD}"/>
                </a:ext>
              </a:extLst>
            </p:cNvPr>
            <p:cNvSpPr txBox="1"/>
            <p:nvPr/>
          </p:nvSpPr>
          <p:spPr>
            <a:xfrm>
              <a:off x="1567440" y="256495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데이터베이스 구조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F23832-BC0A-A09C-44FD-FC7EE8B269A6}"/>
              </a:ext>
            </a:extLst>
          </p:cNvPr>
          <p:cNvGrpSpPr/>
          <p:nvPr/>
        </p:nvGrpSpPr>
        <p:grpSpPr>
          <a:xfrm>
            <a:off x="875387" y="5116595"/>
            <a:ext cx="1493899" cy="461665"/>
            <a:chOff x="873760" y="2564953"/>
            <a:chExt cx="1493899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FD71D-8927-5714-02FD-ED8535ADFE8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9F4817-3A84-00FB-BAB5-D04A0EBFB2DD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9FD26F-7B19-B90C-4E6F-D735F978C5F8}"/>
              </a:ext>
            </a:extLst>
          </p:cNvPr>
          <p:cNvGrpSpPr/>
          <p:nvPr/>
        </p:nvGrpSpPr>
        <p:grpSpPr>
          <a:xfrm>
            <a:off x="875387" y="5783679"/>
            <a:ext cx="1497105" cy="461665"/>
            <a:chOff x="873760" y="2564953"/>
            <a:chExt cx="1497105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F40F50-A758-251E-01A4-2670F670FFC3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E0CC5D-E0E2-9D88-51DD-66184D6791BD}"/>
                </a:ext>
              </a:extLst>
            </p:cNvPr>
            <p:cNvSpPr txBox="1"/>
            <p:nvPr/>
          </p:nvSpPr>
          <p:spPr>
            <a:xfrm>
              <a:off x="1567440" y="2564953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QnA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7259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교육강좌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AB2537-2502-2B42-4929-B5CAEEB1D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984"/>
              </p:ext>
            </p:extLst>
          </p:nvPr>
        </p:nvGraphicFramePr>
        <p:xfrm>
          <a:off x="269488" y="938561"/>
          <a:ext cx="11550430" cy="492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9128">
                  <a:extLst>
                    <a:ext uri="{9D8B030D-6E8A-4147-A177-3AD203B41FA5}">
                      <a16:colId xmlns:a16="http://schemas.microsoft.com/office/drawing/2014/main" val="3976937024"/>
                    </a:ext>
                  </a:extLst>
                </a:gridCol>
                <a:gridCol w="1870152">
                  <a:extLst>
                    <a:ext uri="{9D8B030D-6E8A-4147-A177-3AD203B41FA5}">
                      <a16:colId xmlns:a16="http://schemas.microsoft.com/office/drawing/2014/main" val="1939130726"/>
                    </a:ext>
                  </a:extLst>
                </a:gridCol>
                <a:gridCol w="8431150">
                  <a:extLst>
                    <a:ext uri="{9D8B030D-6E8A-4147-A177-3AD203B41FA5}">
                      <a16:colId xmlns:a16="http://schemas.microsoft.com/office/drawing/2014/main" val="2454502691"/>
                    </a:ext>
                  </a:extLst>
                </a:gridCol>
              </a:tblGrid>
              <a:tr h="3183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구분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기능 분류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>
                          <a:effectLst/>
                          <a:latin typeface="G마켓 산스 TTF Medium"/>
                        </a:rPr>
                        <a:t>상세 기능</a:t>
                      </a:r>
                      <a:endParaRPr lang="ko-KR" altLang="en-US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43815"/>
                  </a:ext>
                </a:extLst>
              </a:tr>
              <a:tr h="682265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교육강좌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강좌신청안내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수강안내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 시 유의사항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신청안내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방법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결제방법</a:t>
                      </a:r>
                      <a:r>
                        <a:rPr lang="en-US" altLang="ko-KR" sz="1100">
                          <a:effectLst/>
                        </a:rPr>
                        <a:t>)], [</a:t>
                      </a:r>
                      <a:r>
                        <a:rPr lang="ko-KR" altLang="en-US" sz="1100">
                          <a:effectLst/>
                        </a:rPr>
                        <a:t>온라인 신청 가이드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119859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강좌일정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날짜 클릭 시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모달창으로 </a:t>
                      </a:r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강좌제목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수강기간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접수기간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표시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0540231"/>
                  </a:ext>
                </a:extLst>
              </a:tr>
              <a:tr h="83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 코드는 관리자 페이지에서 수정가능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endParaRPr lang="ko-K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검색 시 강좌 검색 내용은 유지되면서 강좌 목록 검색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[분류전체],[수강대상 전체], [접수상태 전체],[촤신순] 기본값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강좌명 클릭 시 강좌 상세페이지로 이동 , 비로그인시 로그인 페이지로 이동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6100392"/>
                  </a:ext>
                </a:extLst>
              </a:tr>
              <a:tr h="470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상단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수강상태에 따라 버튼 내용 변경 [수강신청], [수강완료], [신청불가]  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2979469"/>
                  </a:ext>
                </a:extLst>
              </a:tr>
              <a:tr h="3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결제창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통합결제 </a:t>
                      </a:r>
                      <a:r>
                        <a:rPr lang="af-ZA" sz="1100">
                          <a:effectLst/>
                        </a:rPr>
                        <a:t>API</a:t>
                      </a:r>
                      <a:r>
                        <a:rPr lang="ko-KR" altLang="en-US" sz="1100">
                          <a:effectLst/>
                        </a:rPr>
                        <a:t>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9006075"/>
                  </a:ext>
                </a:extLst>
              </a:tr>
              <a:tr h="424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결제완료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결제완료시 알림 페이지 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817666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effectLst/>
                        </a:rPr>
                        <a:t>수강후기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b="0" i="0" u="none" strike="noStrike" noProof="0">
                        <a:effectLst/>
                        <a:latin typeface="G마켓 산스 TTF Medium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평점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: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분류코드와 강사ID 일치하는 수강후기 모두 조회 </a:t>
                      </a:r>
                      <a:endParaRPr lang="ko-KR"/>
                    </a:p>
                    <a:p>
                      <a:pPr lvl="0">
                        <a:buNone/>
                      </a:pP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54260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상세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후 댓글 입력 가능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733767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게시글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수강완료한 회원만 작성 가능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첨부파일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이미지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추가 기능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001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3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0586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센터소개 및 예약시스템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30B8B-2BA4-0326-DCA3-137BC034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9833"/>
              </p:ext>
            </p:extLst>
          </p:nvPr>
        </p:nvGraphicFramePr>
        <p:xfrm>
          <a:off x="250902" y="964742"/>
          <a:ext cx="11670670" cy="434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278">
                  <a:extLst>
                    <a:ext uri="{9D8B030D-6E8A-4147-A177-3AD203B41FA5}">
                      <a16:colId xmlns:a16="http://schemas.microsoft.com/office/drawing/2014/main" val="2263451549"/>
                    </a:ext>
                  </a:extLst>
                </a:gridCol>
                <a:gridCol w="1335823">
                  <a:extLst>
                    <a:ext uri="{9D8B030D-6E8A-4147-A177-3AD203B41FA5}">
                      <a16:colId xmlns:a16="http://schemas.microsoft.com/office/drawing/2014/main" val="3536626621"/>
                    </a:ext>
                  </a:extLst>
                </a:gridCol>
                <a:gridCol w="1812073">
                  <a:extLst>
                    <a:ext uri="{9D8B030D-6E8A-4147-A177-3AD203B41FA5}">
                      <a16:colId xmlns:a16="http://schemas.microsoft.com/office/drawing/2014/main" val="3252024997"/>
                    </a:ext>
                  </a:extLst>
                </a:gridCol>
                <a:gridCol w="7291496">
                  <a:extLst>
                    <a:ext uri="{9D8B030D-6E8A-4147-A177-3AD203B41FA5}">
                      <a16:colId xmlns:a16="http://schemas.microsoft.com/office/drawing/2014/main" val="1210047719"/>
                    </a:ext>
                  </a:extLst>
                </a:gridCol>
              </a:tblGrid>
              <a:tr h="27878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메인 카테고리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상세기능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577459"/>
                  </a:ext>
                </a:extLst>
              </a:tr>
              <a:tr h="580935">
                <a:tc row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센터소개 페이지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프론트엔드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센터연혁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 err="1">
                          <a:effectLst/>
                        </a:rPr>
                        <a:t>센터연혁</a:t>
                      </a:r>
                      <a:r>
                        <a:rPr lang="ko-KR" altLang="en-US" sz="1100" kern="100">
                          <a:effectLst/>
                        </a:rPr>
                        <a:t>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474243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 조직도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 직원현황 및 조직도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0437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en-US" sz="1100" spc="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활용 기능구현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시설안내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시설 이미지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설명 및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879490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찾아 오시는 길</a:t>
                      </a:r>
                      <a:endParaRPr lang="ko-K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센터로 찾아오는 길 위치 지도제공 및 안내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55502"/>
                  </a:ext>
                </a:extLst>
              </a:tr>
              <a:tr h="58093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/>
                    </a:p>
                  </a:txBody>
                  <a:tcPr marL="0" marR="0" marT="0" marB="0" horzOverflow="overflow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 altLang="en-US" sz="11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대관신청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캘린더의 날짜 선택하여 해당 날짜에 대관현황 확인할 수 있도록 함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51645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개인 사물함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개인 사물함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독서실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수영장 등</a:t>
                      </a:r>
                      <a:r>
                        <a:rPr lang="en-US" altLang="ko-KR" sz="1100" kern="100" spc="0">
                          <a:effectLst/>
                        </a:rPr>
                        <a:t>) </a:t>
                      </a:r>
                      <a:r>
                        <a:rPr lang="ko-KR" altLang="en-US" sz="1100" kern="100">
                          <a:effectLst/>
                        </a:rPr>
                        <a:t>예약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통합결제 시스템 연동하여 결제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4756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독서실 좌석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독서실 좌석 예약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당일 예약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0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2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4241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</a:t>
            </a:r>
            <a:r>
              <a:rPr lang="ko-KR" altLang="en-US" sz="3600" spc="-300" dirty="0">
                <a:latin typeface="+mn-ea"/>
              </a:rPr>
              <a:t>동아리 페이지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E36275-FFF8-3275-CC9E-16DA9C7A6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91626"/>
              </p:ext>
            </p:extLst>
          </p:nvPr>
        </p:nvGraphicFramePr>
        <p:xfrm>
          <a:off x="418170" y="1133707"/>
          <a:ext cx="11343656" cy="49425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838365163"/>
                    </a:ext>
                  </a:extLst>
                </a:gridCol>
                <a:gridCol w="1129722">
                  <a:extLst>
                    <a:ext uri="{9D8B030D-6E8A-4147-A177-3AD203B41FA5}">
                      <a16:colId xmlns:a16="http://schemas.microsoft.com/office/drawing/2014/main" val="3148725230"/>
                    </a:ext>
                  </a:extLst>
                </a:gridCol>
                <a:gridCol w="1544907">
                  <a:extLst>
                    <a:ext uri="{9D8B030D-6E8A-4147-A177-3AD203B41FA5}">
                      <a16:colId xmlns:a16="http://schemas.microsoft.com/office/drawing/2014/main" val="3122415719"/>
                    </a:ext>
                  </a:extLst>
                </a:gridCol>
                <a:gridCol w="7716528">
                  <a:extLst>
                    <a:ext uri="{9D8B030D-6E8A-4147-A177-3AD203B41FA5}">
                      <a16:colId xmlns:a16="http://schemas.microsoft.com/office/drawing/2014/main" val="3042522051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구분</a:t>
                      </a: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메인 카테고리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기능 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상세기능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21961"/>
                  </a:ext>
                </a:extLst>
              </a:tr>
              <a:tr h="302731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동아리게시판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생성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회원은 동아리 생성 신청 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542558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생성은 관리자의 검토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승인을 원칙으로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890935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신청 폼에는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동아리 이름</a:t>
                      </a:r>
                      <a:r>
                        <a:rPr lang="en-US" altLang="ko-KR" sz="1100" u="none" strike="noStrike">
                          <a:effectLst/>
                        </a:rPr>
                        <a:t>], [</a:t>
                      </a:r>
                      <a:r>
                        <a:rPr lang="ko-KR" altLang="en-US" sz="1100" u="none" strike="noStrike">
                          <a:effectLst/>
                        </a:rPr>
                        <a:t>동아리 설명</a:t>
                      </a:r>
                      <a:r>
                        <a:rPr lang="en-US" altLang="ko-KR" sz="1100" u="none" strike="noStrike">
                          <a:effectLst/>
                        </a:rPr>
                        <a:t>]</a:t>
                      </a:r>
                      <a:r>
                        <a:rPr lang="ko-KR" altLang="en-US" sz="1100" u="none" strike="noStrike">
                          <a:effectLst/>
                        </a:rPr>
                        <a:t>이 들어감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7696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신청한 동아리 승인 절차를 중간에 확인 할 수 있는 </a:t>
                      </a:r>
                      <a:r>
                        <a:rPr lang="en-US" altLang="ko-KR" sz="1100" u="none" strike="noStrike">
                          <a:effectLst/>
                        </a:rPr>
                        <a:t>UI </a:t>
                      </a:r>
                      <a:r>
                        <a:rPr lang="ko-KR" altLang="en-US" sz="1100" u="none" strike="noStrike">
                          <a:effectLst/>
                        </a:rPr>
                        <a:t>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4917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관리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등록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1928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파일첨부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41793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네이버 스마트 에디터 </a:t>
                      </a:r>
                      <a:r>
                        <a:rPr lang="en-US" altLang="ko-KR" sz="1100" u="none" strike="noStrike">
                          <a:effectLst/>
                        </a:rPr>
                        <a:t>2.0 </a:t>
                      </a:r>
                      <a:r>
                        <a:rPr lang="ko-KR" altLang="en-US" sz="1100" u="none" strike="noStrike">
                          <a:effectLst/>
                        </a:rPr>
                        <a:t>적용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20472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수정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삭제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978666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게시글에 댓글 달기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수정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5645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공지사항으로 등록 할 수 있는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02103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데이터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최신 글 순서대로 한 페이지에 최대 </a:t>
                      </a:r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r>
                        <a:rPr lang="ko-KR" altLang="en-US" sz="1100" u="none" strike="noStrike">
                          <a:effectLst/>
                        </a:rPr>
                        <a:t>건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1098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공지사항으로 등록 된 글은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r>
                        <a:rPr lang="en-US" altLang="ko-KR" sz="1100" u="none" strike="noStrike">
                          <a:effectLst/>
                        </a:rPr>
                        <a:t>] </a:t>
                      </a:r>
                      <a:r>
                        <a:rPr lang="ko-KR" altLang="en-US" sz="1100" u="none" strike="noStrike">
                          <a:effectLst/>
                        </a:rPr>
                        <a:t>말머리가 붉은색으로 붙고 상위노출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36217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최대 </a:t>
                      </a:r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r>
                        <a:rPr lang="ko-KR" altLang="en-US" sz="1100" u="none" strike="noStrike">
                          <a:effectLst/>
                        </a:rPr>
                        <a:t>건 등록가능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7841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게시판 각 페이지에서도 상위노출 되어야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468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권한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수정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삭제 버튼은 권한이 있는 사람만 볼 수 있도록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67;p15">
            <a:extLst>
              <a:ext uri="{FF2B5EF4-FFF2-40B4-BE49-F238E27FC236}">
                <a16:creationId xmlns:a16="http://schemas.microsoft.com/office/drawing/2014/main" id="{8D2D5F21-9EA8-858D-A536-9550ED5B4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56206"/>
              </p:ext>
            </p:extLst>
          </p:nvPr>
        </p:nvGraphicFramePr>
        <p:xfrm>
          <a:off x="418170" y="1105829"/>
          <a:ext cx="11380235" cy="44998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4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03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구분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메인 </a:t>
                      </a:r>
                      <a:r>
                        <a:rPr lang="ko" altLang="en-US" sz="1200" b="1"/>
                        <a:t>카테고리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기능 분류</a:t>
                      </a:r>
                      <a:endParaRPr lang="ko-KR" altLang="en-US"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200" b="1"/>
                        <a:t>상세기능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90"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마이페이지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회원정보변경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페이지열기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 err="1"/>
                        <a:t>비밀번호입력</a:t>
                      </a:r>
                      <a:r>
                        <a:rPr lang="ko" sz="1050" err="1"/>
                        <a:t>필요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필수정보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변경가능 - 비밀번호, 휴대전화번호, </a:t>
                      </a:r>
                      <a:r>
                        <a:rPr lang="ko" sz="1050" err="1">
                          <a:solidFill>
                            <a:schemeClr val="tx1"/>
                          </a:solidFill>
                        </a:rPr>
                        <a:t>이메일주소</a:t>
                      </a:r>
                      <a:r>
                        <a:rPr lang="ko" sz="1050">
                          <a:solidFill>
                            <a:schemeClr val="tx1"/>
                          </a:solidFill>
                        </a:rPr>
                        <a:t>, 자택주소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변경불가 - 아이디, 성명, 생년월일, 성별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2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회원탈퇴</a:t>
                      </a:r>
                      <a:endParaRPr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페이지열기: </a:t>
                      </a:r>
                      <a:r>
                        <a:rPr lang="ko" sz="1050" err="1"/>
                        <a:t>비밀번호입력필요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</a:t>
                      </a:r>
                      <a:r>
                        <a:rPr lang="ko" sz="1050" err="1"/>
                        <a:t>재질문</a:t>
                      </a:r>
                      <a:r>
                        <a:rPr lang="ko" sz="1050"/>
                        <a:t>: 마지막에 유의사항을 포함해서 한 번 더 묻기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완료 페이지로 이동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수강내역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수강신청현황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강의가 </a:t>
                      </a:r>
                      <a:r>
                        <a:rPr lang="ko" sz="1050" b="1"/>
                        <a:t>시작하지 않았지만 신청완료</a:t>
                      </a:r>
                      <a:r>
                        <a:rPr lang="ko" sz="1050"/>
                        <a:t>한 강좌와 </a:t>
                      </a:r>
                      <a:r>
                        <a:rPr lang="ko" sz="1050" b="1"/>
                        <a:t>수강중</a:t>
                      </a:r>
                      <a:r>
                        <a:rPr lang="ko" sz="1050"/>
                        <a:t>인 강좌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수강이력현황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수강완료</a:t>
                      </a:r>
                      <a:r>
                        <a:rPr lang="ko" sz="1050"/>
                        <a:t>한 강좌 표시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환불현황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환불된 강좌</a:t>
                      </a:r>
                      <a:r>
                        <a:rPr lang="ko" sz="1050"/>
                        <a:t> 확인 가능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867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0" i="0" u="none" strike="noStrike" noProof="0">
                          <a:latin typeface="G마켓 산스 TTF Medium"/>
                        </a:rPr>
                        <a:t>수강취소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수강취소신청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현재 </a:t>
                      </a:r>
                      <a:r>
                        <a:rPr lang="ko" sz="1100" b="1"/>
                        <a:t>진행중</a:t>
                      </a:r>
                      <a:r>
                        <a:rPr lang="ko" sz="1100"/>
                        <a:t>인 강좌(시작일부터 </a:t>
                      </a:r>
                      <a:r>
                        <a:rPr lang="ko" sz="1100" b="1"/>
                        <a:t>1주일까지만</a:t>
                      </a:r>
                      <a:r>
                        <a:rPr lang="ko" sz="1100"/>
                        <a:t> 가능)</a:t>
                      </a:r>
                      <a:endParaRPr lang="ko-KR" altLang="en-US" sz="1100"/>
                    </a:p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수강신청</a:t>
                      </a:r>
                      <a:r>
                        <a:rPr lang="ko" sz="1100"/>
                        <a:t>한 강좌(강좌가 시작하기 전)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220073"/>
                  </a:ext>
                </a:extLst>
              </a:tr>
              <a:tr h="511866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수강취소완료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</a:t>
                      </a:r>
                      <a:r>
                        <a:rPr lang="ko" sz="1100" b="1"/>
                        <a:t>취소가 완료</a:t>
                      </a:r>
                      <a:r>
                        <a:rPr lang="ko" sz="1100"/>
                        <a:t>되면 보여지는 창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020650"/>
                  </a:ext>
                </a:extLst>
              </a:tr>
            </a:tbl>
          </a:graphicData>
        </a:graphic>
      </p:graphicFrame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3F58810-6983-451F-78B3-EBCCB1B1B5E3}"/>
              </a:ext>
            </a:extLst>
          </p:cNvPr>
          <p:cNvSpPr txBox="1"/>
          <p:nvPr/>
        </p:nvSpPr>
        <p:spPr>
          <a:xfrm>
            <a:off x="1199037" y="305526"/>
            <a:ext cx="60660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  :   마이페이지</a:t>
            </a:r>
            <a:endParaRPr kumimoji="1" lang="ja-JP" altLang="en-US" sz="3600" spc="-3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UI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시나리오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FC1F8-25B3-A61A-49D5-5FC2C197DFC5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16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70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CBFF36B4-11F5-E1C7-5B71-05BD71F3AB5E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3019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이미지파일</a:t>
                      </a:r>
                      <a:r>
                        <a:rPr lang="en-US" altLang="ko-KR" sz="1100" dirty="0"/>
                        <a:t>(admin</a:t>
                      </a:r>
                      <a:r>
                        <a:rPr lang="ko-KR" altLang="en-US" sz="1100" dirty="0"/>
                        <a:t> 관리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표시 영역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회원 등급에 따라 노출 내용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접근 시 로그인 여부 확인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비회원 접근 시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펼쳐짐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적용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슬라이드 배너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초마다 전환</a:t>
                      </a:r>
                      <a:r>
                        <a:rPr lang="en-US" altLang="ko-KR" sz="1100" dirty="0"/>
                        <a:t>,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mouse</a:t>
                      </a:r>
                      <a:r>
                        <a:rPr lang="ko-KR" altLang="en-US" sz="1100" dirty="0"/>
                        <a:t> 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 바로가기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아이콘 클릭 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레이아웃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게시시간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 날짜에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해당 날짜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행사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8838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이전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45BE-58BF-ADEB-B36F-8F9849756A87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7065" y="8557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315858" y="970954"/>
            <a:ext cx="2751435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로그인</a:t>
            </a:r>
            <a:r>
              <a:rPr lang="en-US" altLang="ko-KR" dirty="0"/>
              <a:t>	</a:t>
            </a:r>
            <a:r>
              <a:rPr lang="ko-KR" altLang="en-US" dirty="0"/>
              <a:t>마이페이지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2360549" y="8339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571023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6174780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4012828" y="25871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1DDCFA-5F36-3AA8-B06F-E3388BAFB199}"/>
              </a:ext>
            </a:extLst>
          </p:cNvPr>
          <p:cNvSpPr/>
          <p:nvPr/>
        </p:nvSpPr>
        <p:spPr>
          <a:xfrm>
            <a:off x="88348" y="13668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0A131CA-3EC9-8666-9EAE-15A27C951132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D73524-E0DC-A6ED-33C0-3D0FD26AFC48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E127FB-E0EA-3CB3-F6B6-2E2152D73F3D}"/>
              </a:ext>
            </a:extLst>
          </p:cNvPr>
          <p:cNvSpPr/>
          <p:nvPr/>
        </p:nvSpPr>
        <p:spPr>
          <a:xfrm>
            <a:off x="6852088" y="54915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61DB8-C936-AB1E-5E12-28AC764436DC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006A-43F8-2EE8-6FD8-5A7302874DEC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628E-C28F-CC1E-263D-3FD5F4B275CD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E1A99-203E-CD67-77E7-87084EC440FA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9B015-7346-E6A2-B708-91DF59D2E23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roup Icon 158688">
            <a:extLst>
              <a:ext uri="{FF2B5EF4-FFF2-40B4-BE49-F238E27FC236}">
                <a16:creationId xmlns:a16="http://schemas.microsoft.com/office/drawing/2014/main" id="{7C4CE346-5DD3-4A2C-1662-DA04430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speech Icon 1820626">
            <a:extLst>
              <a:ext uri="{FF2B5EF4-FFF2-40B4-BE49-F238E27FC236}">
                <a16:creationId xmlns:a16="http://schemas.microsoft.com/office/drawing/2014/main" id="{000AEE41-DFBD-0A1A-E3E9-DDAE8B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swim Icon 2713620">
            <a:extLst>
              <a:ext uri="{FF2B5EF4-FFF2-40B4-BE49-F238E27FC236}">
                <a16:creationId xmlns:a16="http://schemas.microsoft.com/office/drawing/2014/main" id="{1638CAA1-2B38-0EDF-C511-0EAD3379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cabinet Icon 1434380">
            <a:extLst>
              <a:ext uri="{FF2B5EF4-FFF2-40B4-BE49-F238E27FC236}">
                <a16:creationId xmlns:a16="http://schemas.microsoft.com/office/drawing/2014/main" id="{18421EAE-6488-C1C2-30A9-4C65231C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8" name="Picture 14" descr="table book Icon 1796258">
            <a:extLst>
              <a:ext uri="{FF2B5EF4-FFF2-40B4-BE49-F238E27FC236}">
                <a16:creationId xmlns:a16="http://schemas.microsoft.com/office/drawing/2014/main" id="{4741B5BF-FC6C-F6BC-09DB-7141AEF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CF18E41C-58F8-C9DF-1B79-8137A18F2F93}"/>
              </a:ext>
            </a:extLst>
          </p:cNvPr>
          <p:cNvSpPr/>
          <p:nvPr/>
        </p:nvSpPr>
        <p:spPr>
          <a:xfrm>
            <a:off x="65696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FC7C0B7-FB4E-53E9-B628-FDD01A1C35E9}"/>
              </a:ext>
            </a:extLst>
          </p:cNvPr>
          <p:cNvSpPr/>
          <p:nvPr/>
        </p:nvSpPr>
        <p:spPr>
          <a:xfrm>
            <a:off x="2796738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4661E5-9D3E-8DBA-1866-0A1377D4BEB9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555CF1-BA9A-9A79-B4B3-9237CD41D1E9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D4C4B1-12C8-6688-F386-E87FEB97C0C9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70D4BA2-0650-1A9D-A71C-E7A8A19BE217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F18CD7-A9FC-EAD2-A8BC-82BB0BC283B9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DC2A54-27A0-2BC3-D449-947E11DA40FC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ADE318-E706-FA6B-FF65-9D2EDC199DEF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035764-35F8-DC87-69E2-9DDE27B777DE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3F2C3D-7A89-711C-CA3D-7A6B51153550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3FC90-E6DE-9CA5-6D1A-A5152B08FDB1}"/>
              </a:ext>
            </a:extLst>
          </p:cNvPr>
          <p:cNvSpPr/>
          <p:nvPr/>
        </p:nvSpPr>
        <p:spPr>
          <a:xfrm>
            <a:off x="65696" y="48461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06AA2B-E049-1925-CCC7-A2F361AEDF9F}"/>
              </a:ext>
            </a:extLst>
          </p:cNvPr>
          <p:cNvSpPr/>
          <p:nvPr/>
        </p:nvSpPr>
        <p:spPr>
          <a:xfrm>
            <a:off x="47150" y="53584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84789CB-9E15-A981-6F60-E7E969F2FE32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B7FD9AA-89B9-BA43-14F6-81027DF0E039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626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9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유효시간 카운트 다운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동적으로 바뀌는 텍스트 섹션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세션에 따라 모달창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17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091426" y="970954"/>
            <a:ext cx="2975868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dirty="0"/>
              <a:t>30:00 </a:t>
            </a:r>
            <a:r>
              <a:rPr lang="ko-KR" altLang="en-US" dirty="0"/>
              <a:t>로그아웃 마이페이지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689127" y="7812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5916248" y="7744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EDC443-464A-AC69-ABE7-92E93122DFC0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45B05-A859-2D14-2FDC-3585E107E91F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38263DD-BF57-35ED-6256-F8274564E934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AC513-6005-2A9F-E17A-AA51185ED2DD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DC07892E-DC50-2C73-E5AC-1C5BE14A7147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777EA1-09CD-E68E-F3B2-7AB82C1E066D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7FF3D9-05F1-4375-4A08-4A329DAEA450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F5D7B-993E-58DF-A9CD-71163AC1C2D7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43E9F-1B94-1C4E-BAF9-BFAA1E5086C4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1E02C9-DDB2-4DF4-D8B2-7A7ECCD58EA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3" name="Picture 2" descr="group Icon 158688">
            <a:extLst>
              <a:ext uri="{FF2B5EF4-FFF2-40B4-BE49-F238E27FC236}">
                <a16:creationId xmlns:a16="http://schemas.microsoft.com/office/drawing/2014/main" id="{26B4C2C8-2594-9288-8928-A94DACC5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6" descr="speech Icon 1820626">
            <a:extLst>
              <a:ext uri="{FF2B5EF4-FFF2-40B4-BE49-F238E27FC236}">
                <a16:creationId xmlns:a16="http://schemas.microsoft.com/office/drawing/2014/main" id="{0F457626-B5CF-485A-3F71-B1A8496D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Picture 10" descr="swim Icon 2713620">
            <a:extLst>
              <a:ext uri="{FF2B5EF4-FFF2-40B4-BE49-F238E27FC236}">
                <a16:creationId xmlns:a16="http://schemas.microsoft.com/office/drawing/2014/main" id="{BF1D3D21-F921-24B9-DDED-708A9434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" name="Picture 12" descr="cabinet Icon 1434380">
            <a:extLst>
              <a:ext uri="{FF2B5EF4-FFF2-40B4-BE49-F238E27FC236}">
                <a16:creationId xmlns:a16="http://schemas.microsoft.com/office/drawing/2014/main" id="{3C50562E-4880-69BA-4A1D-5EEECD94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2" name="Picture 14" descr="table book Icon 1796258">
            <a:extLst>
              <a:ext uri="{FF2B5EF4-FFF2-40B4-BE49-F238E27FC236}">
                <a16:creationId xmlns:a16="http://schemas.microsoft.com/office/drawing/2014/main" id="{BE780379-CF62-78CE-AE20-D3CDB133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3F335B-1D57-B09A-1B12-0F1671235F19}"/>
              </a:ext>
            </a:extLst>
          </p:cNvPr>
          <p:cNvSpPr/>
          <p:nvPr/>
        </p:nvSpPr>
        <p:spPr>
          <a:xfrm>
            <a:off x="2971026" y="2371976"/>
            <a:ext cx="3746315" cy="20434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모달창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로그인 세션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60D772A-2D9D-A14D-CC8C-7F6AB5B725BE}"/>
              </a:ext>
            </a:extLst>
          </p:cNvPr>
          <p:cNvSpPr/>
          <p:nvPr/>
        </p:nvSpPr>
        <p:spPr>
          <a:xfrm>
            <a:off x="3656828" y="29324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C23B93-A805-79AA-6B05-0F4391C78F4A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FD89D-B90E-6FC4-26FB-6D4A1DE72004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593443-C140-AB4D-3ABA-A6A9B784E76E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136F2E-9E38-6C7D-17D3-43D2F6FF51E1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65EF5F-AD65-4D1C-1EEC-E5D82115C5BB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2FA23A-17C5-99DD-D3EC-B4A6612B4E31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325F4-03CE-0C2B-D9DF-AFB91F3BE994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7E25C5-29DA-C381-EFCC-F584753F0A7D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5662F3-4946-437F-8ECB-608B9A0387DD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5E4044-687C-C75A-0C6B-3A7480875F6C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5E7D1D4-7B05-8BE4-4683-A8791F62745C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E46E8F3-798E-A18D-5820-70774135AE8B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1B4CE5-BC6A-34E1-3102-B77176FEAD37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3810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4704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계정 안전을 위해 </a:t>
            </a:r>
            <a:r>
              <a:rPr lang="en-US" altLang="ko-KR" b="1" dirty="0"/>
              <a:t>5</a:t>
            </a:r>
            <a:r>
              <a:rPr lang="ko-KR" altLang="en-US" b="1" dirty="0"/>
              <a:t>분 뒤</a:t>
            </a:r>
            <a:endParaRPr lang="en-US" altLang="ko-KR" b="1" dirty="0"/>
          </a:p>
          <a:p>
            <a:pPr algn="ctr"/>
            <a:r>
              <a:rPr lang="ko-KR" altLang="en-US" b="1" dirty="0"/>
              <a:t>자동 로그아웃 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35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만료되면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세션 관련 모달창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5105D-A625-7345-504C-E4E70737E257}"/>
              </a:ext>
            </a:extLst>
          </p:cNvPr>
          <p:cNvSpPr/>
          <p:nvPr/>
        </p:nvSpPr>
        <p:spPr>
          <a:xfrm>
            <a:off x="4748160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세션이 만료되었습니다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다시 로그인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F81099DA-FCE8-862F-C110-704C6C7B25EC}"/>
              </a:ext>
            </a:extLst>
          </p:cNvPr>
          <p:cNvSpPr/>
          <p:nvPr/>
        </p:nvSpPr>
        <p:spPr>
          <a:xfrm>
            <a:off x="1624289" y="4138057"/>
            <a:ext cx="763325" cy="310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연장하기</a:t>
            </a: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C298DC8B-706D-2B13-4FCE-0B6538486E54}"/>
              </a:ext>
            </a:extLst>
          </p:cNvPr>
          <p:cNvSpPr/>
          <p:nvPr/>
        </p:nvSpPr>
        <p:spPr>
          <a:xfrm>
            <a:off x="2616699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8CD65F32-B7FD-A0D3-9042-61FF27FE3089}"/>
              </a:ext>
            </a:extLst>
          </p:cNvPr>
          <p:cNvSpPr/>
          <p:nvPr/>
        </p:nvSpPr>
        <p:spPr>
          <a:xfrm>
            <a:off x="6658226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931A-4F57-4D70-395E-26084237FF2E}"/>
              </a:ext>
            </a:extLst>
          </p:cNvPr>
          <p:cNvSpPr txBox="1"/>
          <p:nvPr/>
        </p:nvSpPr>
        <p:spPr>
          <a:xfrm>
            <a:off x="194704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8DE17-230F-928D-C401-341E4D86FD8F}"/>
              </a:ext>
            </a:extLst>
          </p:cNvPr>
          <p:cNvSpPr txBox="1"/>
          <p:nvPr/>
        </p:nvSpPr>
        <p:spPr>
          <a:xfrm>
            <a:off x="4759405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C9F857-58A0-14AB-0DB5-DBFA8DA93C64}"/>
              </a:ext>
            </a:extLst>
          </p:cNvPr>
          <p:cNvCxnSpPr/>
          <p:nvPr/>
        </p:nvCxnSpPr>
        <p:spPr>
          <a:xfrm>
            <a:off x="4639962" y="944579"/>
            <a:ext cx="0" cy="584844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31EDC6-FF03-6795-800B-C2F4C5FD1C9E}"/>
              </a:ext>
            </a:extLst>
          </p:cNvPr>
          <p:cNvSpPr txBox="1"/>
          <p:nvPr/>
        </p:nvSpPr>
        <p:spPr>
          <a:xfrm>
            <a:off x="247135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1.</a:t>
            </a:r>
          </a:p>
          <a:p>
            <a:r>
              <a:rPr lang="ko-KR" altLang="en-US" dirty="0"/>
              <a:t>로그아웃 세션 </a:t>
            </a:r>
            <a:r>
              <a:rPr lang="en-US" altLang="ko-KR" dirty="0"/>
              <a:t>5</a:t>
            </a:r>
            <a:r>
              <a:rPr lang="ko-KR" altLang="en-US" dirty="0"/>
              <a:t>분 미만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09C90-E509-98E0-1A6D-E50AB6654188}"/>
              </a:ext>
            </a:extLst>
          </p:cNvPr>
          <p:cNvSpPr txBox="1"/>
          <p:nvPr/>
        </p:nvSpPr>
        <p:spPr>
          <a:xfrm>
            <a:off x="4748160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2.</a:t>
            </a:r>
          </a:p>
          <a:p>
            <a:r>
              <a:rPr lang="ko-KR" altLang="en-US" dirty="0"/>
              <a:t>로그아웃 세션 만료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91A335-B002-B437-0C72-941B3FB85DF5}"/>
              </a:ext>
            </a:extLst>
          </p:cNvPr>
          <p:cNvSpPr/>
          <p:nvPr/>
        </p:nvSpPr>
        <p:spPr>
          <a:xfrm>
            <a:off x="6256459" y="39412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142F2C-968A-E03B-FF33-9A48F4F8D9CD}"/>
              </a:ext>
            </a:extLst>
          </p:cNvPr>
          <p:cNvSpPr/>
          <p:nvPr/>
        </p:nvSpPr>
        <p:spPr>
          <a:xfrm>
            <a:off x="1234781" y="38707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94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7062" y="1633775"/>
            <a:ext cx="8140731" cy="5149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메인 콘텐츠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972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100" b="0" i="0" u="none" strike="noStrike" noProof="0">
                          <a:latin typeface="G마켓 산스 TTF Medium"/>
                        </a:rPr>
                        <a:t>스크롤 맨 위로 이동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71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플로트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4E72BC4-ED61-AD4B-D2CE-49DD4072F2DA}"/>
              </a:ext>
            </a:extLst>
          </p:cNvPr>
          <p:cNvGrpSpPr/>
          <p:nvPr/>
        </p:nvGrpSpPr>
        <p:grpSpPr>
          <a:xfrm>
            <a:off x="8489853" y="4960030"/>
            <a:ext cx="514350" cy="438150"/>
            <a:chOff x="9671050" y="5901690"/>
            <a:chExt cx="514350" cy="438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86DF9B1-EC50-6122-6FB9-977D14D5FDF7}"/>
                </a:ext>
              </a:extLst>
            </p:cNvPr>
            <p:cNvSpPr/>
            <p:nvPr/>
          </p:nvSpPr>
          <p:spPr>
            <a:xfrm>
              <a:off x="9709150" y="5901690"/>
              <a:ext cx="438150" cy="4381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305D9-DC65-AC02-F97C-B328BB67A288}"/>
                </a:ext>
              </a:extLst>
            </p:cNvPr>
            <p:cNvSpPr txBox="1"/>
            <p:nvPr/>
          </p:nvSpPr>
          <p:spPr>
            <a:xfrm>
              <a:off x="9671050" y="5982265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8309853" y="47985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86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FEFB6-C5E5-5CA3-343F-C5977E5181AA}"/>
              </a:ext>
            </a:extLst>
          </p:cNvPr>
          <p:cNvSpPr/>
          <p:nvPr/>
        </p:nvSpPr>
        <p:spPr>
          <a:xfrm>
            <a:off x="1288272" y="872287"/>
            <a:ext cx="6250872" cy="5447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288272" y="872287"/>
            <a:ext cx="6250872" cy="4993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이미지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091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페이지에서 설정 가능한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공지사항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모달창 사이즈는 가변적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이미지 크기에 따라서 변형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클릭 시 설정한 링크로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그만 보기 버튼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날짜 기준으로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모달창 </a:t>
                      </a:r>
                      <a:r>
                        <a:rPr lang="en-US" altLang="ko-KR" sz="1100" dirty="0"/>
                        <a:t>close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모달창 영역 바깥 투명 검은색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672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팝업 공지사항 모달창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409432" y="94799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1845791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EBFAC-59F9-B8D2-2308-54DA787B5020}"/>
              </a:ext>
            </a:extLst>
          </p:cNvPr>
          <p:cNvSpPr/>
          <p:nvPr/>
        </p:nvSpPr>
        <p:spPr>
          <a:xfrm>
            <a:off x="2282150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D17C9BE2-0F59-99F5-F7D1-A1C29006CD19}"/>
              </a:ext>
            </a:extLst>
          </p:cNvPr>
          <p:cNvSpPr/>
          <p:nvPr/>
        </p:nvSpPr>
        <p:spPr>
          <a:xfrm>
            <a:off x="6918796" y="5935023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671F2234-DD3F-D3CD-366D-98A67B95A20E}"/>
              </a:ext>
            </a:extLst>
          </p:cNvPr>
          <p:cNvSpPr/>
          <p:nvPr/>
        </p:nvSpPr>
        <p:spPr>
          <a:xfrm>
            <a:off x="1409432" y="5935023"/>
            <a:ext cx="2153900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오늘 하루 더 이상 보지 않기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C66323-FF84-D564-D5BE-AA0CDA8DFEFE}"/>
              </a:ext>
            </a:extLst>
          </p:cNvPr>
          <p:cNvSpPr/>
          <p:nvPr/>
        </p:nvSpPr>
        <p:spPr>
          <a:xfrm>
            <a:off x="1108271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BBF18F-43C3-1FF9-03DD-DA7521F39A90}"/>
              </a:ext>
            </a:extLst>
          </p:cNvPr>
          <p:cNvSpPr/>
          <p:nvPr/>
        </p:nvSpPr>
        <p:spPr>
          <a:xfrm>
            <a:off x="6720016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5BECC7-94FD-2721-B008-4A25AEED850B}"/>
              </a:ext>
            </a:extLst>
          </p:cNvPr>
          <p:cNvSpPr/>
          <p:nvPr/>
        </p:nvSpPr>
        <p:spPr>
          <a:xfrm>
            <a:off x="7949853" y="34158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953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7013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펼치기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690A390A-EF90-E742-F5FF-A3CDE9B0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92026"/>
              </p:ext>
            </p:extLst>
          </p:nvPr>
        </p:nvGraphicFramePr>
        <p:xfrm>
          <a:off x="395485" y="1233259"/>
          <a:ext cx="8128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16951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5225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34188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7821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238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교육강좌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인사말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강좌신청안내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대관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이벤트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행사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88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연혁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일정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사물함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수강후기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자주묻는질문</a:t>
                      </a:r>
                      <a:r>
                        <a:rPr lang="en-US" altLang="ko-KR" sz="1100" u="none" strike="noStrike" dirty="0">
                          <a:effectLst/>
                        </a:rPr>
                        <a:t>(FAQ)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6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조직도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독서실 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동아리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 1:1 </a:t>
                      </a:r>
                      <a:r>
                        <a:rPr lang="ko-KR" altLang="en-US" sz="1100" u="none" strike="noStrike" dirty="0">
                          <a:effectLst/>
                        </a:rPr>
                        <a:t>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찾아오시는 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개설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주차 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9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978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1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66683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8673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홈페이지 정보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관리자 페이지에서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마우스를 올리면 멈추는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무한 슬라이드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홈페이지 약관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1020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8B8B63-67F7-5ABE-0B2D-51153E94CA62}"/>
              </a:ext>
            </a:extLst>
          </p:cNvPr>
          <p:cNvCxnSpPr>
            <a:cxnSpLocks/>
          </p:cNvCxnSpPr>
          <p:nvPr/>
        </p:nvCxnSpPr>
        <p:spPr>
          <a:xfrm>
            <a:off x="160770" y="2746245"/>
            <a:ext cx="91131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1DB02-28FD-39B4-7E55-8DBD2C98079B}"/>
              </a:ext>
            </a:extLst>
          </p:cNvPr>
          <p:cNvSpPr/>
          <p:nvPr/>
        </p:nvSpPr>
        <p:spPr>
          <a:xfrm>
            <a:off x="321276" y="2848407"/>
            <a:ext cx="1909119" cy="871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30BF-8515-6861-C8F2-6AC009EF3D04}"/>
              </a:ext>
            </a:extLst>
          </p:cNvPr>
          <p:cNvSpPr txBox="1"/>
          <p:nvPr/>
        </p:nvSpPr>
        <p:spPr>
          <a:xfrm>
            <a:off x="321276" y="3798163"/>
            <a:ext cx="293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서울특별시 서초구 서초</a:t>
            </a:r>
            <a:r>
              <a:rPr lang="en-US" altLang="ko-KR" sz="1200" dirty="0"/>
              <a:t>4 </a:t>
            </a:r>
            <a:r>
              <a:rPr lang="ko-KR" altLang="en-US" sz="1200" dirty="0"/>
              <a:t>서초대로</a:t>
            </a:r>
            <a:r>
              <a:rPr lang="en-US" altLang="ko-KR" sz="1200" dirty="0"/>
              <a:t>77</a:t>
            </a:r>
            <a:r>
              <a:rPr lang="ko-KR" altLang="en-US" sz="1200" dirty="0"/>
              <a:t>길</a:t>
            </a:r>
            <a:endParaRPr lang="en-US" altLang="ko-KR" sz="1200" dirty="0"/>
          </a:p>
          <a:p>
            <a:r>
              <a:rPr lang="en-US" altLang="ko-KR" sz="1200" dirty="0"/>
              <a:t>Tel : 02-123-1234 / Fax : 02-123-1235</a:t>
            </a:r>
          </a:p>
          <a:p>
            <a:r>
              <a:rPr lang="ko-KR" altLang="en-US" sz="1200" dirty="0"/>
              <a:t>사업자등록번호 </a:t>
            </a:r>
            <a:r>
              <a:rPr lang="en-US" altLang="ko-KR" sz="1200" dirty="0"/>
              <a:t>: 123-80-12345</a:t>
            </a:r>
          </a:p>
          <a:p>
            <a:r>
              <a:rPr lang="ko-KR" altLang="en-US" sz="1200" dirty="0"/>
              <a:t>김영채 </a:t>
            </a:r>
            <a:r>
              <a:rPr lang="ko-KR" altLang="en-US" sz="1200" dirty="0" err="1"/>
              <a:t>최나리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전수정</a:t>
            </a:r>
            <a:r>
              <a:rPr lang="ko-KR" altLang="en-US" sz="1200" dirty="0"/>
              <a:t> 김성호 </a:t>
            </a:r>
            <a:r>
              <a:rPr lang="ko-KR" altLang="en-US" sz="1200" dirty="0" err="1"/>
              <a:t>최선혜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© </a:t>
            </a:r>
            <a:r>
              <a:rPr lang="en-US" altLang="ko-KR" sz="1200" dirty="0" err="1"/>
              <a:t>YOUNG’teve</a:t>
            </a:r>
            <a:r>
              <a:rPr lang="en-US" altLang="ko-KR" sz="1200" dirty="0"/>
              <a:t> Jobs All rights reserved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BB3C73-E485-9D22-776B-A8005FA562CE}"/>
              </a:ext>
            </a:extLst>
          </p:cNvPr>
          <p:cNvSpPr/>
          <p:nvPr/>
        </p:nvSpPr>
        <p:spPr>
          <a:xfrm>
            <a:off x="3259171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C00A1F-7176-F801-8F02-278309119252}"/>
              </a:ext>
            </a:extLst>
          </p:cNvPr>
          <p:cNvSpPr/>
          <p:nvPr/>
        </p:nvSpPr>
        <p:spPr>
          <a:xfrm>
            <a:off x="6348075" y="2801670"/>
            <a:ext cx="2925804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개인정보처리방침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이용약관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53469" y="28016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3B258-9A4F-A249-4514-3D276D62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93" y="3496857"/>
            <a:ext cx="3035392" cy="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325402" y="328373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4D2F76D-21DD-C17A-65ED-8C0074F85CB0}"/>
              </a:ext>
            </a:extLst>
          </p:cNvPr>
          <p:cNvSpPr/>
          <p:nvPr/>
        </p:nvSpPr>
        <p:spPr>
          <a:xfrm>
            <a:off x="6900016" y="32581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026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2392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로그인 실패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로그인 실패 팝업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Password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입력한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암호 가리기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소셜 로그인 새 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084532" y="263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FA63-773D-B1E5-5D3E-96ECF2389E47}"/>
              </a:ext>
            </a:extLst>
          </p:cNvPr>
          <p:cNvSpPr txBox="1"/>
          <p:nvPr/>
        </p:nvSpPr>
        <p:spPr>
          <a:xfrm>
            <a:off x="2181506" y="1757971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3CFB9-43EC-7DCA-964F-6E5B0C7C3A8C}"/>
              </a:ext>
            </a:extLst>
          </p:cNvPr>
          <p:cNvSpPr txBox="1"/>
          <p:nvPr/>
        </p:nvSpPr>
        <p:spPr>
          <a:xfrm>
            <a:off x="2193413" y="2216689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21ABA-C3A2-1569-E601-BD12A22F04DD}"/>
              </a:ext>
            </a:extLst>
          </p:cNvPr>
          <p:cNvSpPr/>
          <p:nvPr/>
        </p:nvSpPr>
        <p:spPr>
          <a:xfrm>
            <a:off x="3333307" y="1778865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아이디를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ECCC9-F25C-4A12-B8AB-757A41816A49}"/>
              </a:ext>
            </a:extLst>
          </p:cNvPr>
          <p:cNvSpPr/>
          <p:nvPr/>
        </p:nvSpPr>
        <p:spPr>
          <a:xfrm>
            <a:off x="3333307" y="2250634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비밀번호를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61A0CD-98DC-6B64-8777-B6FD14359DAF}"/>
              </a:ext>
            </a:extLst>
          </p:cNvPr>
          <p:cNvSpPr/>
          <p:nvPr/>
        </p:nvSpPr>
        <p:spPr>
          <a:xfrm>
            <a:off x="6121262" y="1821977"/>
            <a:ext cx="923025" cy="702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091D60-C25B-EBAA-03F6-53918AF2A795}"/>
              </a:ext>
            </a:extLst>
          </p:cNvPr>
          <p:cNvSpPr/>
          <p:nvPr/>
        </p:nvSpPr>
        <p:spPr>
          <a:xfrm>
            <a:off x="3570888" y="2875707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18109D-2254-4600-6632-AC82AE113B53}"/>
              </a:ext>
            </a:extLst>
          </p:cNvPr>
          <p:cNvSpPr/>
          <p:nvPr/>
        </p:nvSpPr>
        <p:spPr>
          <a:xfrm>
            <a:off x="5040228" y="2866773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187A0-BFF1-780E-A09D-0E1195E7C74E}"/>
              </a:ext>
            </a:extLst>
          </p:cNvPr>
          <p:cNvSpPr txBox="1"/>
          <p:nvPr/>
        </p:nvSpPr>
        <p:spPr>
          <a:xfrm>
            <a:off x="3628038" y="2793778"/>
            <a:ext cx="119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기억하기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41BB5-BF14-DFFF-38C5-CA7D3F0336B4}"/>
              </a:ext>
            </a:extLst>
          </p:cNvPr>
          <p:cNvSpPr txBox="1"/>
          <p:nvPr/>
        </p:nvSpPr>
        <p:spPr>
          <a:xfrm>
            <a:off x="5097378" y="27937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자동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93D43-3896-DC49-90A0-694E157FC40C}"/>
              </a:ext>
            </a:extLst>
          </p:cNvPr>
          <p:cNvSpPr txBox="1"/>
          <p:nvPr/>
        </p:nvSpPr>
        <p:spPr>
          <a:xfrm>
            <a:off x="3549235" y="31960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아이디</a:t>
            </a:r>
            <a:r>
              <a:rPr lang="en-US" altLang="ko-KR" sz="1600" dirty="0"/>
              <a:t> / 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224D68-2DA1-1C1F-3966-705B8A20AA99}"/>
              </a:ext>
            </a:extLst>
          </p:cNvPr>
          <p:cNvSpPr/>
          <p:nvPr/>
        </p:nvSpPr>
        <p:spPr>
          <a:xfrm>
            <a:off x="3368609" y="3625587"/>
            <a:ext cx="2626815" cy="3077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3B6A93-D093-414A-3580-B658B5C86613}"/>
              </a:ext>
            </a:extLst>
          </p:cNvPr>
          <p:cNvSpPr txBox="1"/>
          <p:nvPr/>
        </p:nvSpPr>
        <p:spPr>
          <a:xfrm>
            <a:off x="3727034" y="421482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SNS</a:t>
            </a:r>
            <a:r>
              <a:rPr lang="ko-KR" altLang="en-US" sz="1600" dirty="0"/>
              <a:t>계정으로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19048-9939-B9C0-07F2-2F9A90F028B9}"/>
              </a:ext>
            </a:extLst>
          </p:cNvPr>
          <p:cNvSpPr/>
          <p:nvPr/>
        </p:nvSpPr>
        <p:spPr>
          <a:xfrm>
            <a:off x="3074188" y="4577133"/>
            <a:ext cx="3145052" cy="54278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구글계정으로 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7A8E95-7C58-6C4E-C269-721E8BC43319}"/>
              </a:ext>
            </a:extLst>
          </p:cNvPr>
          <p:cNvSpPr/>
          <p:nvPr/>
        </p:nvSpPr>
        <p:spPr>
          <a:xfrm>
            <a:off x="3062533" y="5190644"/>
            <a:ext cx="3145052" cy="54278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네이버계정으로 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E5CC29-4621-8104-E8E7-2681BD15AA51}"/>
              </a:ext>
            </a:extLst>
          </p:cNvPr>
          <p:cNvSpPr/>
          <p:nvPr/>
        </p:nvSpPr>
        <p:spPr>
          <a:xfrm>
            <a:off x="3064761" y="5807574"/>
            <a:ext cx="3145052" cy="542784"/>
          </a:xfrm>
          <a:prstGeom prst="rect">
            <a:avLst/>
          </a:prstGeom>
          <a:solidFill>
            <a:srgbClr val="FDF54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카카오계정으로 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42F083-985D-6093-60A4-24DB0761763C}"/>
              </a:ext>
            </a:extLst>
          </p:cNvPr>
          <p:cNvSpPr/>
          <p:nvPr/>
        </p:nvSpPr>
        <p:spPr>
          <a:xfrm>
            <a:off x="3084532" y="310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33BDB5-68B5-E131-A1AD-0A176D9FD8AF}"/>
              </a:ext>
            </a:extLst>
          </p:cNvPr>
          <p:cNvSpPr/>
          <p:nvPr/>
        </p:nvSpPr>
        <p:spPr>
          <a:xfrm>
            <a:off x="2973307" y="35733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C0262F-2CC0-F8A1-A3A2-6C44CA2524D0}"/>
              </a:ext>
            </a:extLst>
          </p:cNvPr>
          <p:cNvSpPr/>
          <p:nvPr/>
        </p:nvSpPr>
        <p:spPr>
          <a:xfrm>
            <a:off x="2544521" y="447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FB721F-5D17-3CCC-01BF-5B0217DD11E3}"/>
              </a:ext>
            </a:extLst>
          </p:cNvPr>
          <p:cNvSpPr/>
          <p:nvPr/>
        </p:nvSpPr>
        <p:spPr>
          <a:xfrm>
            <a:off x="3018613" y="2058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995277" y="16489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017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2592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비밀번호 입력된 값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339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로그인 실패 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2E24E2-071B-B32C-218A-0D65BF5D5FC6}"/>
              </a:ext>
            </a:extLst>
          </p:cNvPr>
          <p:cNvSpPr/>
          <p:nvPr/>
        </p:nvSpPr>
        <p:spPr>
          <a:xfrm>
            <a:off x="2383303" y="2588857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실패하였습니다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또는 비밀번호가 일치하지 않습니다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3DF2A5-863A-4A9E-2300-473151547948}"/>
              </a:ext>
            </a:extLst>
          </p:cNvPr>
          <p:cNvSpPr/>
          <p:nvPr/>
        </p:nvSpPr>
        <p:spPr>
          <a:xfrm>
            <a:off x="3999730" y="4180049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9F65A-F7F4-86F2-5B1A-AD530A1A29C1}"/>
              </a:ext>
            </a:extLst>
          </p:cNvPr>
          <p:cNvCxnSpPr>
            <a:cxnSpLocks/>
          </p:cNvCxnSpPr>
          <p:nvPr/>
        </p:nvCxnSpPr>
        <p:spPr>
          <a:xfrm>
            <a:off x="2406517" y="2896633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B1BFC9-EE3B-AF03-CBBB-CB4427F5E03E}"/>
              </a:ext>
            </a:extLst>
          </p:cNvPr>
          <p:cNvSpPr txBox="1"/>
          <p:nvPr/>
        </p:nvSpPr>
        <p:spPr>
          <a:xfrm>
            <a:off x="2406517" y="2588857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023303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092BE4-7139-BF08-DACB-CEAB6436A28A}"/>
              </a:ext>
            </a:extLst>
          </p:cNvPr>
          <p:cNvSpPr/>
          <p:nvPr/>
        </p:nvSpPr>
        <p:spPr>
          <a:xfrm>
            <a:off x="2406517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605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384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4796509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비밀번호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2487323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728568" y="186809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아이디 찾기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2043893" y="233979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76945" y="236018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93510" y="278486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76945" y="28091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4048342" y="323585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90298" y="31005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DDCDF-C010-B599-8F9F-871A6C880F36}"/>
              </a:ext>
            </a:extLst>
          </p:cNvPr>
          <p:cNvSpPr/>
          <p:nvPr/>
        </p:nvSpPr>
        <p:spPr>
          <a:xfrm>
            <a:off x="298161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abcdef</a:t>
            </a:r>
            <a:r>
              <a:rPr lang="en-US" altLang="ko-KR" b="1" dirty="0">
                <a:solidFill>
                  <a:schemeClr val="tx1"/>
                </a:solidFill>
              </a:rPr>
              <a:t>***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보호를 위해 아이디의 일부만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노출됩니다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50D2B4-A164-4FF4-20A6-DAA6A9DD0997}"/>
              </a:ext>
            </a:extLst>
          </p:cNvPr>
          <p:cNvSpPr/>
          <p:nvPr/>
        </p:nvSpPr>
        <p:spPr>
          <a:xfrm>
            <a:off x="1728568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46564E-08F6-9CC5-D95B-8F6C5077A7E1}"/>
              </a:ext>
            </a:extLst>
          </p:cNvPr>
          <p:cNvCxnSpPr>
            <a:cxnSpLocks/>
          </p:cNvCxnSpPr>
          <p:nvPr/>
        </p:nvCxnSpPr>
        <p:spPr>
          <a:xfrm>
            <a:off x="321375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9BC0B7-565F-169F-0268-B2C1602A3DB5}"/>
              </a:ext>
            </a:extLst>
          </p:cNvPr>
          <p:cNvSpPr txBox="1"/>
          <p:nvPr/>
        </p:nvSpPr>
        <p:spPr>
          <a:xfrm>
            <a:off x="321376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39F8B9-D136-0878-43C4-D31660DBF6A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4CDFD-A33D-B827-6381-41F1F140BFB7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98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5511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37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7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9567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82431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123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기획 의도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35015" y="5075146"/>
            <a:ext cx="9321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새로운 문화센터가 신설 되었다고 가정</a:t>
            </a:r>
            <a:r>
              <a:rPr lang="en-US" altLang="ko-KR" sz="2800" dirty="0"/>
              <a:t>,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발주처</a:t>
            </a:r>
            <a:r>
              <a:rPr lang="en-US" altLang="ko-KR" sz="2800" dirty="0"/>
              <a:t>(YOUNG</a:t>
            </a:r>
            <a:r>
              <a:rPr lang="ko-KR" altLang="en-US" sz="2800" dirty="0"/>
              <a:t>문화센터</a:t>
            </a:r>
            <a:r>
              <a:rPr lang="en-US" altLang="ko-KR" sz="2800" dirty="0"/>
              <a:t>)</a:t>
            </a:r>
            <a:r>
              <a:rPr lang="ko-KR" altLang="en-US" sz="2800" dirty="0"/>
              <a:t>에 홈페이지를 공급하는 프로젝트</a:t>
            </a:r>
            <a:endParaRPr lang="en-US" altLang="ko-KR" sz="2800" dirty="0"/>
          </a:p>
        </p:txBody>
      </p:sp>
      <p:pic>
        <p:nvPicPr>
          <p:cNvPr id="3074" name="Picture 2" descr="갤러리의 무료 사진">
            <a:extLst>
              <a:ext uri="{FF2B5EF4-FFF2-40B4-BE49-F238E27FC236}">
                <a16:creationId xmlns:a16="http://schemas.microsoft.com/office/drawing/2014/main" id="{68813964-6649-D61C-90FE-C55DDE0E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37" y="1508984"/>
            <a:ext cx="6351123" cy="327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6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179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381418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0646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7676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4724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849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115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401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4814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모달창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15508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7698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1915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23702"/>
              </p:ext>
            </p:extLst>
          </p:nvPr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59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선정 이유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2407920" y="5538893"/>
            <a:ext cx="737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문화센터 홈페이지에는 다양한 요소와 메뉴를 제공하고</a:t>
            </a:r>
            <a:endParaRPr lang="en-US" altLang="ko-KR" dirty="0"/>
          </a:p>
          <a:p>
            <a:r>
              <a:rPr lang="ko-KR" altLang="en-US" dirty="0"/>
              <a:t>하나의 홈페이지에 여러 아이디어들이 들어갈 수 있다고 판단</a:t>
            </a:r>
            <a:endParaRPr lang="en-US" altLang="ko-KR" dirty="0"/>
          </a:p>
          <a:p>
            <a:r>
              <a:rPr lang="ko-KR" altLang="en-US" dirty="0"/>
              <a:t>또한 현업에서 가장 마주치기 쉬운 유형이라고 생각해서 선정</a:t>
            </a:r>
          </a:p>
        </p:txBody>
      </p:sp>
    </p:spTree>
    <p:extLst>
      <p:ext uri="{BB962C8B-B14F-4D97-AF65-F5344CB8AC3E}">
        <p14:creationId xmlns:p14="http://schemas.microsoft.com/office/powerpoint/2010/main" val="341407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114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841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598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3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37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945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8912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65250"/>
              </p:ext>
            </p:extLst>
          </p:nvPr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2796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40118"/>
              </p:ext>
            </p:extLst>
          </p:nvPr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360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05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9597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03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1494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57242"/>
              </p:ext>
            </p:extLst>
          </p:nvPr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39808"/>
              </p:ext>
            </p:extLst>
          </p:nvPr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17336"/>
              </p:ext>
            </p:extLst>
          </p:nvPr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2892"/>
              </p:ext>
            </p:extLst>
          </p:nvPr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1379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3081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7981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93064"/>
              </p:ext>
            </p:extLst>
          </p:nvPr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151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중점 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80579" y="2751584"/>
            <a:ext cx="9682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반응형 웹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사용자의 권한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강사</a:t>
            </a:r>
            <a:r>
              <a:rPr lang="en-US" altLang="ko-KR" dirty="0"/>
              <a:t>, </a:t>
            </a:r>
            <a:r>
              <a:rPr lang="ko-KR" altLang="en-US" dirty="0"/>
              <a:t>일반회원</a:t>
            </a:r>
            <a:r>
              <a:rPr lang="en-US" altLang="ko-KR" dirty="0"/>
              <a:t>)</a:t>
            </a:r>
            <a:r>
              <a:rPr lang="ko-KR" altLang="en-US" dirty="0"/>
              <a:t>에 따라 다르게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사이트 운영자</a:t>
            </a:r>
            <a:r>
              <a:rPr lang="en-US" altLang="ko-KR" dirty="0"/>
              <a:t>(</a:t>
            </a:r>
            <a:r>
              <a:rPr lang="ko-KR" altLang="en-US" dirty="0"/>
              <a:t>일반인</a:t>
            </a:r>
            <a:r>
              <a:rPr lang="en-US" altLang="ko-KR" dirty="0"/>
              <a:t>)</a:t>
            </a:r>
            <a:r>
              <a:rPr lang="ko-KR" altLang="en-US" dirty="0"/>
              <a:t>의 관리 용이성도 놓치지 않도록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63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11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0051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80711"/>
              </p:ext>
            </p:extLst>
          </p:nvPr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223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529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확인 모달창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04420"/>
              </p:ext>
            </p:extLst>
          </p:nvPr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8556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679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8836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11448"/>
              </p:ext>
            </p:extLst>
          </p:nvPr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168065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3830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신청버튼 클릭 시 결제확인 모달창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8245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83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8639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0720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26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3482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750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모달창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71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572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12216"/>
              </p:ext>
            </p:extLst>
          </p:nvPr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48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A658F0-4AEB-8522-AFB7-73C7B22085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48464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578615" y="4748464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9795330" y="5944839"/>
            <a:ext cx="9348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383287" y="5403636"/>
            <a:ext cx="7412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/>
              <a:t>YOUNG </a:t>
            </a:r>
            <a:r>
              <a:rPr lang="ko-KR" altLang="en-US" sz="3600" i="1" dirty="0"/>
              <a:t>문화 센터의 </a:t>
            </a:r>
            <a:r>
              <a:rPr lang="en-US" altLang="ko-KR" sz="3600" i="1" dirty="0"/>
              <a:t> </a:t>
            </a:r>
            <a:r>
              <a:rPr lang="ko-KR" altLang="en-US" sz="3600" i="1" dirty="0"/>
              <a:t>로고는</a:t>
            </a:r>
            <a:endParaRPr lang="en-US" altLang="ko-KR" sz="3600" i="1" dirty="0"/>
          </a:p>
          <a:p>
            <a:pPr algn="ctr"/>
            <a:r>
              <a:rPr lang="ko-KR" altLang="en-US" sz="3600" i="1" dirty="0"/>
              <a:t>이니셜 </a:t>
            </a:r>
            <a:r>
              <a:rPr lang="en-US" altLang="ko-KR" sz="3600" i="1" dirty="0"/>
              <a:t>YCC</a:t>
            </a:r>
            <a:r>
              <a:rPr lang="ko-KR" altLang="en-US" sz="3600" i="1" dirty="0"/>
              <a:t>를 겹쳐 놓은 형상입니다</a:t>
            </a:r>
            <a:r>
              <a:rPr lang="en-US" altLang="ko-KR" sz="3600" i="1" dirty="0"/>
              <a:t>.</a:t>
            </a:r>
            <a:endParaRPr lang="ko-KR" altLang="en-US" sz="3600" i="1" dirty="0"/>
          </a:p>
        </p:txBody>
      </p:sp>
      <p:pic>
        <p:nvPicPr>
          <p:cNvPr id="1026" name="Picture 2" descr="ycc_logo">
            <a:extLst>
              <a:ext uri="{FF2B5EF4-FFF2-40B4-BE49-F238E27FC236}">
                <a16:creationId xmlns:a16="http://schemas.microsoft.com/office/drawing/2014/main" id="{4B3858A0-C302-6467-2486-652EA3AE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9" y="605089"/>
            <a:ext cx="4438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30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7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59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96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826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6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100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974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35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3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912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82985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70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701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28834"/>
              </p:ext>
            </p:extLst>
          </p:nvPr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702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90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4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목표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669129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동아리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68214" y="5637147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시설 예약 시스템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647579" y="5637147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수강신청 시스템</a:t>
            </a:r>
          </a:p>
        </p:txBody>
      </p:sp>
      <p:pic>
        <p:nvPicPr>
          <p:cNvPr id="4" name="그래픽 3" descr="흡기 방식">
            <a:extLst>
              <a:ext uri="{FF2B5EF4-FFF2-40B4-BE49-F238E27FC236}">
                <a16:creationId xmlns:a16="http://schemas.microsoft.com/office/drawing/2014/main" id="{2E581BC4-B89C-9DBE-4D85-E8AF2E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255" y="2550286"/>
            <a:ext cx="1898142" cy="18981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D746B6-BED3-92C2-164E-B92FE8D1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6074" y="2494959"/>
            <a:ext cx="2110708" cy="18395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5E9BA2-CC69-3BA6-F0BB-8E58B5713B4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469" y="1754037"/>
            <a:ext cx="356646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9915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7033"/>
              </p:ext>
            </p:extLst>
          </p:nvPr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301415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547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492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2053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739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75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033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57102"/>
              </p:ext>
            </p:extLst>
          </p:nvPr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6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700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513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5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0181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76568"/>
              </p:ext>
            </p:extLst>
          </p:nvPr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13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996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2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7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413129"/>
            <a:chOff x="1537048" y="1513659"/>
            <a:chExt cx="10533032" cy="14131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수강신청 시스템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강사 등급을 가진 유저가 수강을 열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일반회원은 접수시작일에 수강신청을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수강종료 이후에 수강후기를 적을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수강후기에는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평가 데이터가 저장됩니다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수강생이 강사 정보를 조회했을 때 개설했던 강좌이력을 모아 볼 수 있고 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강좌이력 요약에는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데이터가 포함됩니다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413129"/>
            <a:chOff x="1537048" y="1513659"/>
            <a:chExt cx="10533032" cy="14131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시설 예약 시스템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센터 내 시설을 예약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회원은 시설 대관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사물함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독서실 좌석을 예약할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그래픽 형태의 </a:t>
              </a:r>
              <a:r>
                <a:rPr lang="en-US" altLang="ko-KR" sz="1400" spc="-150" dirty="0"/>
                <a:t>UI</a:t>
              </a:r>
              <a:r>
                <a:rPr lang="ko-KR" altLang="en-US" sz="1400" spc="-150" dirty="0"/>
                <a:t>로 예약시스템을 이용할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 </a:t>
              </a:r>
              <a:r>
                <a:rPr lang="ko-KR" altLang="en-US" sz="1400" spc="-150" dirty="0"/>
                <a:t>예약된 자리의 남은 기간이 하루 미만일  때 연장신청을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 </a:t>
              </a:r>
              <a:r>
                <a:rPr lang="ko-KR" altLang="en-US" sz="1400" spc="-150" dirty="0"/>
                <a:t>시설 대관은 카테고리별로 조회해서 예약 할 수 있습니다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413129"/>
            <a:chOff x="1537048" y="1513659"/>
            <a:chExt cx="10533032" cy="14131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동아리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회원이 동아리 신청을 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관리자가 승인해주면 동아리가 생성됩니다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 동아리장은 동아리 멤버와 게시판을 관리합니다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동아리장은 특정 게시글을 공지사항으로 등록 해 우선노출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멤버와 활동량이 많은 인기동아리는  홈화면에 상위노출 됩니다</a:t>
              </a:r>
              <a:r>
                <a:rPr lang="en-US" altLang="ko-KR" sz="1400" spc="-150" dirty="0"/>
                <a:t>.</a:t>
              </a:r>
              <a:endParaRPr lang="ko-KR" altLang="en-US" sz="1400" spc="-15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83CACCF-C3CD-2F74-FF7F-E53998CB3051}"/>
              </a:ext>
            </a:extLst>
          </p:cNvPr>
          <p:cNvSpPr/>
          <p:nvPr/>
        </p:nvSpPr>
        <p:spPr>
          <a:xfrm>
            <a:off x="1773567" y="2104968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4028EAF-3FF8-A788-0B1A-DE2E85E5A246}"/>
              </a:ext>
            </a:extLst>
          </p:cNvPr>
          <p:cNvSpPr/>
          <p:nvPr/>
        </p:nvSpPr>
        <p:spPr>
          <a:xfrm>
            <a:off x="1679079" y="2045913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C7DE66-67BA-0BF2-EDFE-017F6DA42B4A}"/>
              </a:ext>
            </a:extLst>
          </p:cNvPr>
          <p:cNvSpPr/>
          <p:nvPr/>
        </p:nvSpPr>
        <p:spPr>
          <a:xfrm>
            <a:off x="1785504" y="3865679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CB60134-3BE6-0A71-BF0B-298A3937CEE7}"/>
              </a:ext>
            </a:extLst>
          </p:cNvPr>
          <p:cNvSpPr/>
          <p:nvPr/>
        </p:nvSpPr>
        <p:spPr>
          <a:xfrm>
            <a:off x="1691016" y="3806624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F38CD4-01CE-7D19-4D1E-189FF7F6BC99}"/>
              </a:ext>
            </a:extLst>
          </p:cNvPr>
          <p:cNvSpPr/>
          <p:nvPr/>
        </p:nvSpPr>
        <p:spPr>
          <a:xfrm>
            <a:off x="1785504" y="5731122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20BC7A-F799-04BA-1BC5-C7B2984539CD}"/>
              </a:ext>
            </a:extLst>
          </p:cNvPr>
          <p:cNvSpPr/>
          <p:nvPr/>
        </p:nvSpPr>
        <p:spPr>
          <a:xfrm>
            <a:off x="1691016" y="5672067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래픽 17" descr="흡기 방식">
            <a:extLst>
              <a:ext uri="{FF2B5EF4-FFF2-40B4-BE49-F238E27FC236}">
                <a16:creationId xmlns:a16="http://schemas.microsoft.com/office/drawing/2014/main" id="{546C3646-6E6C-D262-E6F4-CAD97B7B18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889" y="5810382"/>
            <a:ext cx="552754" cy="552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964E2E-87DB-70F5-ABE7-9D985EC5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3246" y="3932096"/>
            <a:ext cx="614655" cy="535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A19EC2-C408-053A-51D0-E2521E90DA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6666" y="1979792"/>
            <a:ext cx="1038583" cy="1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3086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모달창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42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모달창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33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374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28861"/>
              </p:ext>
            </p:extLst>
          </p:nvPr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095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9608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86911"/>
              </p:ext>
            </p:extLst>
          </p:nvPr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969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626129" y="2345306"/>
            <a:ext cx="4939750" cy="1886168"/>
            <a:chOff x="3626129" y="2611120"/>
            <a:chExt cx="493975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626129" y="2611120"/>
              <a:ext cx="493975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Chapter 5.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데이터베이스 구조</a:t>
              </a:r>
              <a:endParaRPr lang="en-US" altLang="ko-KR" sz="280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010DCD-3709-8CCD-0850-C9150EC78DC6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48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개념모델링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>
            <a:extLst>
              <a:ext uri="{FF2B5EF4-FFF2-40B4-BE49-F238E27FC236}">
                <a16:creationId xmlns:a16="http://schemas.microsoft.com/office/drawing/2014/main" id="{E777784D-0374-D51F-C4AC-8449E2BF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900371"/>
            <a:ext cx="10411593" cy="59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0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논리모델링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D76A88-1AFF-2591-7988-6C3625DBC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"/>
          <a:stretch/>
        </p:blipFill>
        <p:spPr>
          <a:xfrm>
            <a:off x="832005" y="949960"/>
            <a:ext cx="10538287" cy="59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데이터베이스: 물리모델링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Chap5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8B8E5C5-1AC5-034E-CCE0-60E537C5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36" b="10251"/>
          <a:stretch/>
        </p:blipFill>
        <p:spPr>
          <a:xfrm>
            <a:off x="0" y="1085590"/>
            <a:ext cx="12192000" cy="57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악수의 무료 사진">
            <a:extLst>
              <a:ext uri="{FF2B5EF4-FFF2-40B4-BE49-F238E27FC236}">
                <a16:creationId xmlns:a16="http://schemas.microsoft.com/office/drawing/2014/main" id="{4E8D4A51-BB18-0341-1BE8-77B7C805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6.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구현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51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DDF6FD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9260</TotalTime>
  <Words>10388</Words>
  <Application>Microsoft Office PowerPoint</Application>
  <PresentationFormat>와이드스크린</PresentationFormat>
  <Paragraphs>4987</Paragraphs>
  <Slides>168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168</vt:i4>
      </vt:variant>
    </vt:vector>
  </HeadingPairs>
  <TitlesOfParts>
    <vt:vector size="182" baseType="lpstr">
      <vt:lpstr>G마켓 산스 TTF Bold</vt:lpstr>
      <vt:lpstr>G마켓 산스 TTF Light</vt:lpstr>
      <vt:lpstr>G마켓 산스 TTF Medium</vt:lpstr>
      <vt:lpstr>Nanum</vt:lpstr>
      <vt:lpstr>NanumBold</vt:lpstr>
      <vt:lpstr>나눔스퀘어 ExtraBold</vt:lpstr>
      <vt:lpstr>나눔스퀘어 Light</vt:lpstr>
      <vt:lpstr>맑은 고딕</vt:lpstr>
      <vt:lpstr>Arial</vt:lpstr>
      <vt:lpstr>Arial Black</vt:lpstr>
      <vt:lpstr>Segoe UI</vt:lpstr>
      <vt:lpstr>Segoe UI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영채</cp:lastModifiedBy>
  <cp:revision>102</cp:revision>
  <dcterms:created xsi:type="dcterms:W3CDTF">2020-02-09T06:06:54Z</dcterms:created>
  <dcterms:modified xsi:type="dcterms:W3CDTF">2022-12-01T08:58:29Z</dcterms:modified>
</cp:coreProperties>
</file>